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74" r:id="rId8"/>
    <p:sldId id="276" r:id="rId9"/>
    <p:sldId id="277" r:id="rId10"/>
    <p:sldId id="278" r:id="rId11"/>
    <p:sldId id="283" r:id="rId12"/>
    <p:sldId id="289" r:id="rId13"/>
    <p:sldId id="290" r:id="rId14"/>
    <p:sldId id="297" r:id="rId15"/>
    <p:sldId id="291" r:id="rId16"/>
    <p:sldId id="298" r:id="rId17"/>
    <p:sldId id="29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A06-202D-40B9-9C9F-25B8588E859E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05AE-53DC-4730-8FB6-ECBF4BCBE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E4C0-617F-413A-B12F-164EABBA60D0}" type="datetimeFigureOut">
              <a:rPr lang="en-US" smtClean="0"/>
              <a:pPr/>
              <a:t>1/11/2010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85BEC-354C-49E4-B728-5DD316E3A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F117E4C0-617F-413A-B12F-164EABBA60D0}" type="datetimeFigureOut">
              <a:rPr lang="en-US" smtClean="0"/>
              <a:pPr/>
              <a:t>1/11/2010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A2385BEC-354C-49E4-B728-5DD316E3AF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EMT Advanced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Session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ITC Franklin Gothic Book"/>
              </a:rPr>
              <a:t>A - AIRWAY 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Place patient on his/her back on a hard </a:t>
            </a:r>
            <a:r>
              <a:rPr lang="en-US" dirty="0" smtClean="0"/>
              <a:t>surface</a:t>
            </a:r>
            <a:endParaRPr lang="en-US" dirty="0" smtClean="0"/>
          </a:p>
          <a:p>
            <a:r>
              <a:rPr lang="en-US" dirty="0" smtClean="0"/>
              <a:t>Gently shake patient at the shoulders and shout, “Are you okay?”</a:t>
            </a:r>
          </a:p>
          <a:p>
            <a:r>
              <a:rPr lang="en-US" dirty="0" smtClean="0"/>
              <a:t>If the patient does not respond, call </a:t>
            </a:r>
            <a:r>
              <a:rPr lang="en-US" dirty="0" smtClean="0"/>
              <a:t>911</a:t>
            </a:r>
            <a:endParaRPr lang="en-US" dirty="0" smtClean="0"/>
          </a:p>
          <a:p>
            <a:r>
              <a:rPr lang="en-US" dirty="0" smtClean="0"/>
              <a:t> Carefully tilt the patient’s forehead back and lift his chin to open his </a:t>
            </a:r>
            <a:r>
              <a:rPr lang="en-US" dirty="0" smtClean="0"/>
              <a:t>airway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marR="0" rtl="0"/>
            <a:r>
              <a:rPr lang="en-US" b="1" baseline="0" dirty="0" smtClean="0">
                <a:latin typeface="ITC Franklin Gothic Book"/>
              </a:rPr>
              <a:t>B - BREATHING 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Look, listen, and feel. Place your ear close to the patient’s nose and mouth </a:t>
            </a:r>
            <a:endParaRPr lang="en-US" dirty="0"/>
          </a:p>
          <a:p>
            <a:r>
              <a:rPr lang="en-US" dirty="0" smtClean="0"/>
              <a:t>Look for the patient’s chest to rise and fall</a:t>
            </a:r>
          </a:p>
          <a:p>
            <a:r>
              <a:rPr lang="en-US" dirty="0"/>
              <a:t>Listen For Breath </a:t>
            </a:r>
            <a:r>
              <a:rPr lang="en-US" dirty="0" smtClean="0"/>
              <a:t>Sounds</a:t>
            </a:r>
          </a:p>
          <a:p>
            <a:r>
              <a:rPr lang="en-US" dirty="0" smtClean="0"/>
              <a:t>Feel for the patient’s breath on your cheek</a:t>
            </a:r>
          </a:p>
          <a:p>
            <a:r>
              <a:rPr lang="en-US" dirty="0" smtClean="0"/>
              <a:t>Continue for approximately 5-10 </a:t>
            </a:r>
            <a:r>
              <a:rPr lang="en-US" dirty="0" smtClean="0"/>
              <a:t>seconds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676400"/>
            <a:ext cx="624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baseline="0" dirty="0" smtClean="0">
                <a:latin typeface="ITC Franklin Gothic Book"/>
              </a:rPr>
              <a:t>If the patient is not </a:t>
            </a:r>
            <a:r>
              <a:rPr lang="en-US" sz="4000" b="1" baseline="0" smtClean="0">
                <a:latin typeface="ITC Franklin Gothic Book"/>
              </a:rPr>
              <a:t>breahing</a:t>
            </a:r>
            <a:r>
              <a:rPr lang="en-US" sz="4000" b="1" baseline="0" dirty="0" smtClean="0">
                <a:latin typeface="ITC Franklin Gothic Book"/>
              </a:rPr>
              <a:t>, pinch his nose closed and give two breaths into his mouth using a pocket respiration mask. </a:t>
            </a:r>
            <a:endParaRPr lang="en-US" sz="4000" dirty="0">
              <a:latin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TC Franklin Gothic Book"/>
                <a:ea typeface="+mj-ea"/>
                <a:cs typeface="+mj-cs"/>
              </a:rPr>
              <a:t>B - BREATHING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B-Breathing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0" dirty="0" smtClean="0">
                <a:cs typeface="Arial" pitchFamily="34" charset="0"/>
              </a:rPr>
              <a:t>If the patient’s chest does not rise as you give the </a:t>
            </a:r>
            <a:r>
              <a:rPr lang="en-US" b="1" baseline="0" dirty="0" err="1" smtClean="0">
                <a:cs typeface="Arial" pitchFamily="34" charset="0"/>
              </a:rPr>
              <a:t>resprations</a:t>
            </a:r>
            <a:endParaRPr lang="en-US" b="1" baseline="0" dirty="0" smtClean="0">
              <a:cs typeface="Arial" pitchFamily="34" charset="0"/>
            </a:endParaRPr>
          </a:p>
          <a:p>
            <a:r>
              <a:rPr lang="en-US" b="1" dirty="0" smtClean="0">
                <a:cs typeface="Arial" pitchFamily="34" charset="0"/>
              </a:rPr>
              <a:t>M</a:t>
            </a:r>
            <a:r>
              <a:rPr lang="en-US" b="1" baseline="0" dirty="0" smtClean="0">
                <a:cs typeface="Arial" pitchFamily="34" charset="0"/>
              </a:rPr>
              <a:t>ove the patient’s head and neck, and try </a:t>
            </a:r>
            <a:r>
              <a:rPr lang="en-US" b="1" baseline="0" dirty="0" smtClean="0">
                <a:cs typeface="Arial" pitchFamily="34" charset="0"/>
              </a:rPr>
              <a:t>again</a:t>
            </a:r>
            <a:endParaRPr lang="en-US" b="1" baseline="0" dirty="0" smtClean="0">
              <a:cs typeface="Arial" pitchFamily="34" charset="0"/>
            </a:endParaRPr>
          </a:p>
          <a:p>
            <a:r>
              <a:rPr lang="en-US" b="1" baseline="0" dirty="0" smtClean="0">
                <a:cs typeface="Arial" pitchFamily="34" charset="0"/>
              </a:rPr>
              <a:t>If you still cannot see the patient’s chest rise, his airway may be </a:t>
            </a:r>
            <a:r>
              <a:rPr lang="en-US" b="1" baseline="0" dirty="0" smtClean="0">
                <a:cs typeface="Arial" pitchFamily="34" charset="0"/>
              </a:rPr>
              <a:t>blocked </a:t>
            </a:r>
            <a:r>
              <a:rPr lang="en-US" b="1" baseline="0" dirty="0" smtClean="0">
                <a:cs typeface="Arial" pitchFamily="34" charset="0"/>
              </a:rPr>
              <a:t>Perform the Heimlich maneuver to try to unblock the </a:t>
            </a:r>
            <a:r>
              <a:rPr lang="en-US" b="1" baseline="0" dirty="0" smtClean="0">
                <a:cs typeface="Arial" pitchFamily="34" charset="0"/>
              </a:rPr>
              <a:t>airway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B-Breathing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0" dirty="0" smtClean="0">
                <a:latin typeface="ITC Franklin Gothic Book"/>
              </a:rPr>
              <a:t>If the patient’s chest does not rise as you give the respirations</a:t>
            </a:r>
          </a:p>
          <a:p>
            <a:r>
              <a:rPr lang="en-US" b="1" dirty="0" smtClean="0">
                <a:latin typeface="ITC Franklin Gothic Book"/>
              </a:rPr>
              <a:t>M</a:t>
            </a:r>
            <a:r>
              <a:rPr lang="en-US" b="1" baseline="0" dirty="0" smtClean="0">
                <a:latin typeface="ITC Franklin Gothic Book"/>
              </a:rPr>
              <a:t>ove the patient’s head and neck, and try </a:t>
            </a:r>
            <a:r>
              <a:rPr lang="en-US" b="1" baseline="0" dirty="0" smtClean="0">
                <a:latin typeface="ITC Franklin Gothic Book"/>
              </a:rPr>
              <a:t>again </a:t>
            </a:r>
            <a:endParaRPr lang="en-US" b="1" baseline="0" dirty="0" smtClean="0">
              <a:latin typeface="ITC Franklin Gothic Book"/>
            </a:endParaRPr>
          </a:p>
          <a:p>
            <a:r>
              <a:rPr lang="en-US" b="1" baseline="0" dirty="0" smtClean="0">
                <a:latin typeface="ITC Franklin Gothic Book"/>
              </a:rPr>
              <a:t>If you still cannot see the patient’s chest rise, his airway may be </a:t>
            </a:r>
            <a:r>
              <a:rPr lang="en-US" b="1" baseline="0" dirty="0" smtClean="0">
                <a:latin typeface="ITC Franklin Gothic Book"/>
              </a:rPr>
              <a:t>blocked</a:t>
            </a:r>
            <a:endParaRPr lang="en-US" b="1" baseline="0" dirty="0" smtClean="0">
              <a:latin typeface="ITC Franklin Gothic Book"/>
            </a:endParaRPr>
          </a:p>
          <a:p>
            <a:r>
              <a:rPr lang="en-US" b="1" baseline="0" dirty="0" smtClean="0">
                <a:latin typeface="ITC Franklin Gothic Book"/>
              </a:rPr>
              <a:t>Perform the Heimlich maneuver to try to unblock the </a:t>
            </a:r>
            <a:r>
              <a:rPr lang="en-US" b="1" baseline="0" dirty="0" smtClean="0">
                <a:latin typeface="ITC Franklin Gothic Book"/>
              </a:rPr>
              <a:t>airway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ITC Franklin Gothic Book"/>
              </a:rPr>
              <a:t>C - CIRCULATION 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Feel for a carotid (neck) pulse for approximately 5-10 seconds</a:t>
            </a:r>
          </a:p>
          <a:p>
            <a:r>
              <a:rPr lang="en-US" dirty="0" smtClean="0"/>
              <a:t>If the patient has a pulse, but is not breathing, continue the breathing steps above. Give one breath every five seconds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ITC Franklin Gothic Book"/>
              </a:rPr>
              <a:t>C - CIRCULATION 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ITC Franklin Gothic Book"/>
              </a:rPr>
              <a:t>If the patient does not have a pulse, begin chest compressions </a:t>
            </a:r>
          </a:p>
          <a:p>
            <a:r>
              <a:rPr lang="en-US" baseline="0" dirty="0" smtClean="0">
                <a:latin typeface="ITC Franklin Gothic Book"/>
              </a:rPr>
              <a:t>Place the heel of your hand on the lower part of the patient’s sternum</a:t>
            </a:r>
          </a:p>
          <a:p>
            <a:r>
              <a:rPr lang="en-US" baseline="0" dirty="0" smtClean="0">
                <a:latin typeface="ITC Franklin Gothic Book"/>
              </a:rPr>
              <a:t>Place your other hand directly on top of first hand, and depress sternum 1.5 to 2 inches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smtClean="0">
                <a:latin typeface="ITC Franklin Gothic Book"/>
              </a:rPr>
              <a:t>C - CIRCULATION </a:t>
            </a:r>
            <a:endParaRPr lang="en-US" b="1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ITC Franklin Gothic Book"/>
              </a:rPr>
              <a:t> Give 15 compressions and then give two breaths</a:t>
            </a:r>
          </a:p>
          <a:p>
            <a:r>
              <a:rPr lang="en-US" dirty="0" smtClean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Check </a:t>
            </a:r>
            <a:r>
              <a:rPr lang="en-US" dirty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the carotid pulse every minute (every four cycles</a:t>
            </a:r>
            <a:r>
              <a:rPr lang="en-US" dirty="0" smtClean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)</a:t>
            </a:r>
          </a:p>
          <a:p>
            <a:r>
              <a:rPr lang="en-US" dirty="0" smtClean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Continue </a:t>
            </a:r>
            <a:r>
              <a:rPr lang="en-US" dirty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CPR until help arrives. </a:t>
            </a:r>
            <a:endParaRPr lang="en-US" dirty="0" smtClean="0">
              <a:solidFill>
                <a:prstClr val="black"/>
              </a:solidFill>
              <a:latin typeface="ITC Franklin Gothic Book"/>
              <a:ea typeface="+mj-ea"/>
              <a:cs typeface="+mj-cs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Discontinue </a:t>
            </a:r>
            <a:r>
              <a:rPr lang="en-US" dirty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CPR if the patient’s pulse </a:t>
            </a:r>
            <a:r>
              <a:rPr lang="en-US" dirty="0" smtClean="0">
                <a:solidFill>
                  <a:prstClr val="black"/>
                </a:solidFill>
                <a:latin typeface="ITC Franklin Gothic Book"/>
                <a:ea typeface="+mj-ea"/>
                <a:cs typeface="+mj-cs"/>
              </a:rPr>
              <a:t>returns</a:t>
            </a:r>
            <a:endParaRPr lang="en-US" baseline="0" dirty="0" smtClean="0">
              <a:latin typeface="ITC Franklin Gothic Book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ITC Franklin Gothic Book"/>
              </a:rPr>
              <a:t>Fractures and Dislocations</a:t>
            </a:r>
            <a:endParaRPr lang="en-US" b="1" i="1" baseline="0" dirty="0" smtClean="0">
              <a:latin typeface="ITC Franklin Gothic Book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>
                <a:cs typeface="Arial" pitchFamily="34" charset="0"/>
                <a:sym typeface="Times New Roman"/>
              </a:rPr>
              <a:t>Immobilize and support the fracture or dislocation </a:t>
            </a:r>
          </a:p>
          <a:p>
            <a:endParaRPr lang="en-US" b="1" dirty="0">
              <a:cs typeface="Arial" pitchFamily="34" charset="0"/>
              <a:sym typeface="Times New Roman"/>
            </a:endParaRPr>
          </a:p>
          <a:p>
            <a:r>
              <a:rPr lang="en-US" b="1" dirty="0" smtClean="0">
                <a:cs typeface="Arial" pitchFamily="34" charset="0"/>
                <a:sym typeface="Times New Roman"/>
              </a:rPr>
              <a:t>Use common items if needed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dirty="0" smtClean="0">
                <a:latin typeface="Times New Roman"/>
                <a:sym typeface="Times New Roman"/>
              </a:rPr>
              <a:t>Items to Use</a:t>
            </a:r>
            <a:endParaRPr lang="en-US" b="1" baseline="0" dirty="0" smtClean="0">
              <a:latin typeface="Times New Roman"/>
              <a:sym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>
                <a:latin typeface="ITC Franklin Gothic Book"/>
                <a:sym typeface="Times New Roman"/>
              </a:rPr>
              <a:t>Pillows</a:t>
            </a:r>
          </a:p>
          <a:p>
            <a:r>
              <a:rPr lang="en-US" b="1" baseline="0" dirty="0" smtClean="0">
                <a:latin typeface="ITC Franklin Gothic Book"/>
                <a:sym typeface="Times New Roman"/>
              </a:rPr>
              <a:t>Boards</a:t>
            </a:r>
          </a:p>
          <a:p>
            <a:r>
              <a:rPr lang="en-US" b="1" dirty="0" smtClean="0">
                <a:latin typeface="ITC Franklin Gothic Book"/>
                <a:sym typeface="Times New Roman"/>
              </a:rPr>
              <a:t>Magazines</a:t>
            </a:r>
          </a:p>
          <a:p>
            <a:r>
              <a:rPr lang="en-US" b="1" dirty="0" smtClean="0">
                <a:latin typeface="ITC Franklin Gothic Book"/>
                <a:sym typeface="Times New Roman"/>
              </a:rPr>
              <a:t>Blankets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Times New Roman"/>
              </a:rPr>
              <a:t> </a:t>
            </a:r>
            <a:r>
              <a:rPr lang="en-US" b="1" baseline="0" dirty="0" smtClean="0">
                <a:latin typeface="ITC Franklin Gothic Book"/>
                <a:sym typeface="Times New Roman"/>
              </a:rPr>
              <a:t>Treat The Patient For Shock</a:t>
            </a:r>
            <a:endParaRPr lang="en-US" b="1" baseline="0" dirty="0" smtClean="0">
              <a:latin typeface="Times New Roman"/>
              <a:sym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ITC Franklin Gothic Book"/>
                <a:sym typeface="Times New Roman"/>
              </a:rPr>
              <a:t>Call 911</a:t>
            </a:r>
            <a:endParaRPr lang="en-US" b="1" baseline="0" dirty="0" smtClean="0">
              <a:latin typeface="Times New Roman"/>
              <a:sym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aseline="0" dirty="0" smtClean="0">
                <a:latin typeface="New York"/>
              </a:rPr>
              <a:t>       </a:t>
            </a:r>
            <a:r>
              <a:rPr lang="en-US" i="1" baseline="0" dirty="0" smtClean="0">
                <a:latin typeface="ITC Franklin Gothic Book"/>
              </a:rPr>
              <a:t> </a:t>
            </a:r>
            <a:r>
              <a:rPr lang="en-US" b="1" i="1" baseline="0" dirty="0" smtClean="0">
                <a:latin typeface="ITC Franklin Gothic Book"/>
              </a:rPr>
              <a:t>Poisoning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the area for your own safety</a:t>
            </a:r>
          </a:p>
          <a:p>
            <a:r>
              <a:rPr lang="en-US" dirty="0" smtClean="0"/>
              <a:t>Move the patient to a safe area if necessary</a:t>
            </a:r>
          </a:p>
          <a:p>
            <a:r>
              <a:rPr lang="en-US" dirty="0" smtClean="0"/>
              <a:t>Care for any life-threatening conditions</a:t>
            </a:r>
          </a:p>
          <a:p>
            <a:r>
              <a:rPr lang="en-US" dirty="0" smtClean="0"/>
              <a:t>Do not risk poisoning yourself</a:t>
            </a:r>
          </a:p>
          <a:p>
            <a:r>
              <a:rPr lang="en-US" dirty="0" smtClean="0"/>
              <a:t>Use barrier protection (masks and gloves)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4800600"/>
            <a:ext cx="4442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baseline="0" dirty="0" smtClean="0">
                <a:latin typeface="ITC Franklin Gothic Book"/>
                <a:sym typeface="Times New Roman"/>
              </a:rPr>
              <a:t>Call the Poison Control Center and 911</a:t>
            </a:r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baseline="0" dirty="0" smtClean="0">
                <a:latin typeface="Sabon"/>
              </a:rPr>
              <a:t>World Wide Web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ITC Franklin Gothic Book"/>
              </a:rPr>
              <a:t>CARDIOPULMONARY RESUSCITATION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ITC Franklin Gothic Book"/>
              </a:rPr>
              <a:t>Remember the ABC’s of CPR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388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EMT Advanced Class</vt:lpstr>
      <vt:lpstr>Fractures and Dislocations</vt:lpstr>
      <vt:lpstr>Items to Use</vt:lpstr>
      <vt:lpstr> Treat The Patient For Shock</vt:lpstr>
      <vt:lpstr>Call 911</vt:lpstr>
      <vt:lpstr>        Poisoning</vt:lpstr>
      <vt:lpstr>World Wide Web</vt:lpstr>
      <vt:lpstr>CARDIOPULMONARY RESUSCITATION</vt:lpstr>
      <vt:lpstr>Remember the ABC’s of CPR</vt:lpstr>
      <vt:lpstr>A - AIRWAY </vt:lpstr>
      <vt:lpstr>B - BREATHING </vt:lpstr>
      <vt:lpstr>Slide 12</vt:lpstr>
      <vt:lpstr>B-Breathing</vt:lpstr>
      <vt:lpstr>B-Breathing</vt:lpstr>
      <vt:lpstr>C - CIRCULATION </vt:lpstr>
      <vt:lpstr>C - CIRCULATION </vt:lpstr>
      <vt:lpstr>C - CIRCULATION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Advanced Class</dc:title>
  <dc:creator>Rachel</dc:creator>
  <cp:lastModifiedBy>Rachel</cp:lastModifiedBy>
  <cp:revision>9</cp:revision>
  <dcterms:created xsi:type="dcterms:W3CDTF">2007-04-07T19:53:25Z</dcterms:created>
  <dcterms:modified xsi:type="dcterms:W3CDTF">2010-01-11T22:40:55Z</dcterms:modified>
</cp:coreProperties>
</file>