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1"/>
  </p:notesMasterIdLst>
  <p:handoutMasterIdLst>
    <p:handoutMasterId r:id="rId32"/>
  </p:handoutMasterIdLst>
  <p:sldIdLst>
    <p:sldId id="299" r:id="rId2"/>
    <p:sldId id="325" r:id="rId3"/>
    <p:sldId id="350" r:id="rId4"/>
    <p:sldId id="300" r:id="rId5"/>
    <p:sldId id="346" r:id="rId6"/>
    <p:sldId id="390" r:id="rId7"/>
    <p:sldId id="389" r:id="rId8"/>
    <p:sldId id="362" r:id="rId9"/>
    <p:sldId id="401" r:id="rId10"/>
    <p:sldId id="392" r:id="rId11"/>
    <p:sldId id="398" r:id="rId12"/>
    <p:sldId id="363" r:id="rId13"/>
    <p:sldId id="402" r:id="rId14"/>
    <p:sldId id="399" r:id="rId15"/>
    <p:sldId id="347" r:id="rId16"/>
    <p:sldId id="394" r:id="rId17"/>
    <p:sldId id="395" r:id="rId18"/>
    <p:sldId id="341" r:id="rId19"/>
    <p:sldId id="396" r:id="rId20"/>
    <p:sldId id="370" r:id="rId21"/>
    <p:sldId id="342" r:id="rId22"/>
    <p:sldId id="365" r:id="rId23"/>
    <p:sldId id="371" r:id="rId24"/>
    <p:sldId id="400" r:id="rId25"/>
    <p:sldId id="366" r:id="rId26"/>
    <p:sldId id="327" r:id="rId27"/>
    <p:sldId id="321" r:id="rId28"/>
    <p:sldId id="339" r:id="rId29"/>
    <p:sldId id="39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so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22" autoAdjust="0"/>
    <p:restoredTop sz="94627" autoAdjust="0"/>
  </p:normalViewPr>
  <p:slideViewPr>
    <p:cSldViewPr>
      <p:cViewPr>
        <p:scale>
          <a:sx n="75" d="100"/>
          <a:sy n="75" d="100"/>
        </p:scale>
        <p:origin x="-51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2D429BD-1133-42FE-93F1-23729BF5E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CD0AB61-4F84-4EF4-A06E-CB18CE7E7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FB547-E703-4BEB-9744-C3B15C6538E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699D-837F-4A61-B534-54F56031EB4C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699D-837F-4A61-B534-54F56031EB4C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 dirty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B6C512A-4FF9-4409-89D4-BD2BA896F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292F-5660-4066-94DC-8461C13AF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409E9-5D2F-4E81-8081-C3E40BA0D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BF58-7975-44C6-A4CC-482CE335F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57B5-0756-4F1C-8CE0-A38FD7FF2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2D2E8-7562-41BB-8E9A-3C48F42FD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BBC7-2F9B-4A77-B360-D7E7E2C5C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B63C-D157-4F5A-858D-9224C3AED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523DE-DCFD-4422-A8A5-8EBB08FF8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/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b="1" dirty="0">
                <a:latin typeface="Arial" pitchFamily="34" charset="0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latin typeface="Arial" pitchFamily="34" charset="0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A629-524D-4295-9D5C-D74AF03A1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5104-BB51-498E-AC05-D5305DC00A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9D123-D2E2-440F-A703-111A7DAB7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887C4785-737E-47A6-A3E0-BD606DACA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152424" y="2895600"/>
            <a:ext cx="4924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baseline="0" dirty="0" smtClean="0"/>
              <a:t>PowerPoint </a:t>
            </a:r>
            <a:r>
              <a:rPr lang="en-US" sz="2000" b="1" dirty="0" smtClean="0"/>
              <a:t>Lesson </a:t>
            </a:r>
            <a:r>
              <a:rPr lang="en-US" sz="2000" b="1" dirty="0"/>
              <a:t>3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838200" y="6324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smtClean="0"/>
              <a:t>Pasewark &amp; Pasewark</a:t>
            </a:r>
            <a:endParaRPr lang="en-US" sz="2000" b="1" dirty="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4724400" y="63246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Microsoft Office 2010 Introductory </a:t>
            </a:r>
            <a:endParaRPr lang="en-US" sz="20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83" r:id="rId7"/>
    <p:sldLayoutId id="2147483676" r:id="rId8"/>
    <p:sldLayoutId id="2147483675" r:id="rId9"/>
    <p:sldLayoutId id="2147483674" r:id="rId10"/>
    <p:sldLayoutId id="2147483673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4F936E-69BF-43F9-9510-9E079A8CE8F4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PowerPoint Lesson 3</a:t>
            </a:r>
            <a:br>
              <a:rPr lang="en-US" sz="3400" dirty="0" smtClean="0"/>
            </a:br>
            <a:r>
              <a:rPr lang="en-US" sz="3400" dirty="0" smtClean="0"/>
              <a:t>Working with Visual Elements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241800" cy="1822450"/>
          </a:xfrm>
        </p:spPr>
        <p:txBody>
          <a:bodyPr/>
          <a:lstStyle/>
          <a:p>
            <a:pPr eaLnBrk="1" hangingPunct="1"/>
            <a:r>
              <a:rPr lang="en-US" b="1" dirty="0" smtClean="0"/>
              <a:t>Microsoft Office 2010 Introductory</a:t>
            </a:r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/>
              <a:t>Pasewark &amp; Pasewark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Working with Charts (continued)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Once you select a chart type, the chart appears on the slide with default data. The screen splits in two, with PowerPoint and Excel windows open side by side.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The chart gives a visual representation of numeric data. A legend identifies the data series or bars in a column chart. A title gives the chart a name.</a:t>
            </a: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Working with Charts (continued)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dirty="0" smtClean="0"/>
              <a:t>Insert Chart dialog box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493823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F67493-0AD7-4776-8E7E-76C0457FEE1F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D256EE8-165C-41F1-9C10-BB874207586D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Working with Tables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CAC37CD4-6998-412B-843B-262EF406E4EE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b="1" kern="0" dirty="0" smtClean="0">
                <a:latin typeface="+mn-lt"/>
              </a:rPr>
              <a:t>Tables</a:t>
            </a:r>
            <a:r>
              <a:rPr lang="en-US" sz="2800" kern="0" dirty="0" smtClean="0">
                <a:latin typeface="+mn-lt"/>
              </a:rPr>
              <a:t> are useful when you need to organize information that can be displayed in </a:t>
            </a:r>
            <a:r>
              <a:rPr lang="en-US" sz="2800" b="1" kern="0" dirty="0" smtClean="0">
                <a:latin typeface="+mn-lt"/>
              </a:rPr>
              <a:t>rows</a:t>
            </a:r>
            <a:r>
              <a:rPr lang="en-US" sz="2800" kern="0" dirty="0" smtClean="0">
                <a:latin typeface="+mn-lt"/>
              </a:rPr>
              <a:t> and </a:t>
            </a:r>
            <a:r>
              <a:rPr lang="en-US" sz="2800" b="1" kern="0" dirty="0" smtClean="0">
                <a:latin typeface="+mn-lt"/>
              </a:rPr>
              <a:t>columns</a:t>
            </a:r>
            <a:r>
              <a:rPr lang="en-US" sz="2800" kern="0" dirty="0" smtClean="0">
                <a:latin typeface="+mn-lt"/>
              </a:rPr>
              <a:t>. Each intersection of a row and column is a </a:t>
            </a:r>
            <a:r>
              <a:rPr lang="en-US" sz="2800" b="1" kern="0" dirty="0" smtClean="0">
                <a:latin typeface="+mn-lt"/>
              </a:rPr>
              <a:t>cell</a:t>
            </a:r>
            <a:r>
              <a:rPr lang="en-US" sz="2800" kern="0" dirty="0" smtClean="0">
                <a:latin typeface="+mn-lt"/>
              </a:rPr>
              <a:t>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 smtClean="0">
                <a:latin typeface="+mn-lt"/>
              </a:rPr>
              <a:t>To include a table on a slide, use a Content slide layout with an Insert Table icon.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 smtClean="0">
                <a:latin typeface="+mn-lt"/>
              </a:rPr>
              <a:t>You can move between cells by pressing the Tab key.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Tables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To drag a table, click the Insert tab, in the Tables group, click the Table icon. Drag to specify the number of rows and columns. </a:t>
            </a:r>
          </a:p>
          <a:p>
            <a:pPr lvl="0">
              <a:defRPr/>
            </a:pPr>
            <a:r>
              <a:rPr lang="en-US" dirty="0" smtClean="0"/>
              <a:t>You </a:t>
            </a:r>
            <a:r>
              <a:rPr lang="en-US" dirty="0" smtClean="0"/>
              <a:t>can:</a:t>
            </a:r>
          </a:p>
          <a:p>
            <a:pPr lvl="1">
              <a:defRPr/>
            </a:pPr>
            <a:r>
              <a:rPr lang="en-US" dirty="0" smtClean="0"/>
              <a:t>Modify </a:t>
            </a:r>
            <a:r>
              <a:rPr lang="en-US" dirty="0" smtClean="0"/>
              <a:t>a table's borders, fill, or text boxes.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Insert </a:t>
            </a:r>
            <a:r>
              <a:rPr lang="en-US" dirty="0" smtClean="0"/>
              <a:t>or delete columns/rows, merge or split cells, and change the </a:t>
            </a:r>
            <a:r>
              <a:rPr lang="en-US" dirty="0" smtClean="0"/>
              <a:t>alignment.</a:t>
            </a:r>
          </a:p>
          <a:p>
            <a:pPr lvl="1">
              <a:defRPr/>
            </a:pPr>
            <a:r>
              <a:rPr lang="en-US" dirty="0" smtClean="0"/>
              <a:t>Add </a:t>
            </a:r>
            <a:r>
              <a:rPr lang="en-US" dirty="0" smtClean="0"/>
              <a:t>gridlines, distribute content among cells, and </a:t>
            </a:r>
            <a:r>
              <a:rPr lang="en-US" dirty="0" smtClean="0"/>
              <a:t>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Working with Tables (continued)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dirty="0" smtClean="0"/>
              <a:t>Completed table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19400"/>
            <a:ext cx="44609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F67493-0AD7-4776-8E7E-76C0457FEE1F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D256EE8-165C-41F1-9C10-BB874207586D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Creating Shapes and Objects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CAC37CD4-6998-412B-843B-262EF406E4EE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smtClean="0">
                <a:latin typeface="+mn-lt"/>
              </a:rPr>
              <a:t>Shapes include arrows, circles, cones, and stars. On the Insert tab, click the Shapes button to display the Shapes gallery.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smtClean="0">
                <a:latin typeface="+mn-lt"/>
              </a:rPr>
              <a:t>The Shapes gallery contains buttons for drawing objects.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smtClean="0">
                <a:latin typeface="+mn-lt"/>
              </a:rPr>
              <a:t>To use a tool, click and hold the mouse button, and then drag to draw. To create a perfect circle or square, hold down the Shift key as you drag.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F67493-0AD7-4776-8E7E-76C0457FEE1F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D256EE8-165C-41F1-9C10-BB874207586D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Creating Shapes and Objects (continued)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CAC37CD4-6998-412B-843B-262EF406E4EE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smtClean="0">
                <a:latin typeface="+mn-lt"/>
              </a:rPr>
              <a:t>When you select an inserted object, little squares appear at the edges of the graphic.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smtClean="0">
                <a:latin typeface="+mn-lt"/>
              </a:rPr>
              <a:t>These small squares are called </a:t>
            </a:r>
            <a:r>
              <a:rPr lang="en-US" sz="2800" b="1" kern="0" dirty="0" smtClean="0">
                <a:latin typeface="+mn-lt"/>
              </a:rPr>
              <a:t>handles</a:t>
            </a:r>
            <a:r>
              <a:rPr lang="en-US" sz="2800" kern="0" dirty="0" smtClean="0">
                <a:latin typeface="+mn-lt"/>
              </a:rPr>
              <a:t>. They indicate that the object is selected, and they allow you to manipulate the object.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smtClean="0">
                <a:latin typeface="+mn-lt"/>
              </a:rPr>
              <a:t>Drag these handles to resize the object. The yellow boxes are </a:t>
            </a:r>
            <a:r>
              <a:rPr lang="en-US" sz="2800" b="1" kern="0" dirty="0" smtClean="0">
                <a:latin typeface="+mn-lt"/>
              </a:rPr>
              <a:t>adjustment handles</a:t>
            </a:r>
            <a:r>
              <a:rPr lang="en-US" sz="2800" kern="0" dirty="0" smtClean="0">
                <a:latin typeface="+mn-lt"/>
              </a:rPr>
              <a:t>. The green circle is the </a:t>
            </a:r>
            <a:r>
              <a:rPr lang="en-US" sz="2800" b="1" kern="0" dirty="0" smtClean="0">
                <a:latin typeface="+mn-lt"/>
              </a:rPr>
              <a:t>rotate handle</a:t>
            </a:r>
            <a:r>
              <a:rPr lang="en-US" sz="2800" kern="0" dirty="0" smtClean="0">
                <a:latin typeface="+mn-lt"/>
              </a:rPr>
              <a:t>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F67493-0AD7-4776-8E7E-76C0457FEE1F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D256EE8-165C-41F1-9C10-BB874207586D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Creating Shapes and Objects (continued)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CAC37CD4-6998-412B-843B-262EF406E4EE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smtClean="0">
                <a:latin typeface="+mn-lt"/>
              </a:rPr>
              <a:t>You can rotate, fill, scale, or size an object, as well as change its color and position.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smtClean="0">
                <a:latin typeface="+mn-lt"/>
              </a:rPr>
              <a:t>To scale an object proportionately, hold down Shift and drag a corner handle.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smtClean="0">
                <a:latin typeface="+mn-lt"/>
              </a:rPr>
              <a:t>You can select more than one object using mouse. You can also rotate an object.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smtClean="0">
                <a:latin typeface="+mn-lt"/>
              </a:rPr>
              <a:t>Gridlines and guides help you place objects exactly where you want them on the slide.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951DFB-B010-4968-A34E-0373B228D918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457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295426A8-5ECE-4760-AA32-165EEE98E985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Applying Formatting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343400"/>
          </a:xfrm>
        </p:spPr>
        <p:txBody>
          <a:bodyPr/>
          <a:lstStyle/>
          <a:p>
            <a:r>
              <a:rPr lang="en-US" dirty="0" smtClean="0"/>
              <a:t>The Drawing Tools Format tab on the Ribbon contains tools to apply formatting to visual elements. </a:t>
            </a:r>
          </a:p>
          <a:p>
            <a:r>
              <a:rPr lang="en-US" dirty="0" smtClean="0"/>
              <a:t>You can change the fill, line, or font color. You can apply Shape Styles or WordArt Styles, or arrange objects for added effects.</a:t>
            </a:r>
          </a:p>
          <a:p>
            <a:r>
              <a:rPr lang="en-US" dirty="0" smtClean="0"/>
              <a:t>You can fill a shape with colors, or use a picture, gradient, or texture to fill a shape.</a:t>
            </a:r>
            <a:endParaRPr lang="en-US" dirty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7CC46551-2CCF-4FFC-A628-61EBB5FCDCA3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951DFB-B010-4968-A34E-0373B228D918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457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295426A8-5ECE-4760-AA32-165EEE98E985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Applying Formatting (continued)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343400"/>
          </a:xfrm>
        </p:spPr>
        <p:txBody>
          <a:bodyPr/>
          <a:lstStyle/>
          <a:p>
            <a:r>
              <a:rPr lang="en-US" dirty="0" smtClean="0"/>
              <a:t>You can change a line color, and also the thickness and appearance of the line.</a:t>
            </a:r>
          </a:p>
          <a:p>
            <a:r>
              <a:rPr lang="en-US" dirty="0" smtClean="0"/>
              <a:t>Shape effects include Shadow, Reflection, Glow, Soft Edges, Bevel, and 3-D Rotation.</a:t>
            </a:r>
          </a:p>
          <a:p>
            <a:r>
              <a:rPr lang="en-US" dirty="0" smtClean="0"/>
              <a:t>Artistic effects can make an image look as though it is a watercolor painting, broken glass, wrapped in plastic, or even cast in cement.</a:t>
            </a:r>
            <a:endParaRPr lang="en-US" dirty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7CC46551-2CCF-4FFC-A628-61EBB5FCDCA3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69EB59-9793-4B47-8BE4-4A8B6681B85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84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91B3FC7-AE07-49A7-8866-40A3DCAD554D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DED19086-1667-4B58-8A85-0400463DC0CE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Insert, convert, and edit SmartArt graphics.</a:t>
            </a:r>
          </a:p>
          <a:p>
            <a:r>
              <a:rPr lang="en-US" dirty="0" smtClean="0"/>
              <a:t>Create and format WordArt.</a:t>
            </a:r>
          </a:p>
          <a:p>
            <a:r>
              <a:rPr lang="en-US" dirty="0" smtClean="0"/>
              <a:t>Build and format charts.</a:t>
            </a:r>
          </a:p>
          <a:p>
            <a:r>
              <a:rPr lang="en-US" dirty="0" smtClean="0"/>
              <a:t>Create and modify a table.</a:t>
            </a:r>
          </a:p>
          <a:p>
            <a:r>
              <a:rPr lang="en-US" dirty="0" smtClean="0"/>
              <a:t>Draw, edit, and format an object.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951DFB-B010-4968-A34E-0373B228D918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2457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295426A8-5ECE-4760-AA32-165EEE98E985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Copying or Moving an Object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343400"/>
          </a:xfrm>
        </p:spPr>
        <p:txBody>
          <a:bodyPr/>
          <a:lstStyle/>
          <a:p>
            <a:r>
              <a:rPr lang="en-US" dirty="0" smtClean="0"/>
              <a:t>To move an object, first select it and then drag it into place. You can cut, copy, and paste objects the same way you do text. </a:t>
            </a:r>
          </a:p>
          <a:p>
            <a:r>
              <a:rPr lang="en-US" b="1" dirty="0" smtClean="0"/>
              <a:t>Grouping</a:t>
            </a:r>
            <a:r>
              <a:rPr lang="en-US" dirty="0" smtClean="0"/>
              <a:t> allows you to work with several items as if they were one object. </a:t>
            </a:r>
            <a:endParaRPr lang="en-US" dirty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7CC46551-2CCF-4FFC-A628-61EBB5FCDCA3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4A2B4F-1DA8-4D56-B2EE-44E0AC95D502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2765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B523C1F-3D57-4F52-A6A7-8EBEDF05133F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Create a Text Box on a Shape</a:t>
            </a: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A421B210-4F18-45E3-A112-24C9FC757CC5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Content Placeholder 8"/>
          <p:cNvSpPr>
            <a:spLocks noGrp="1"/>
          </p:cNvSpPr>
          <p:nvPr>
            <p:ph idx="1"/>
          </p:nvPr>
        </p:nvSpPr>
        <p:spPr>
          <a:xfrm>
            <a:off x="838200" y="2362200"/>
            <a:ext cx="8153400" cy="4191000"/>
          </a:xfrm>
        </p:spPr>
        <p:txBody>
          <a:bodyPr/>
          <a:lstStyle/>
          <a:p>
            <a:pPr lvl="0"/>
            <a:r>
              <a:rPr lang="en-US" dirty="0" smtClean="0"/>
              <a:t>To place text inside a shape, simply click the shape and then begin to type. </a:t>
            </a:r>
          </a:p>
          <a:p>
            <a:pPr lvl="0"/>
            <a:r>
              <a:rPr lang="en-US" dirty="0" smtClean="0"/>
              <a:t>You cannot type text on an object that is part of a group. You can ungroup the object to add special formatting or text, and then regroup it to make it part of the original group again.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4A2B4F-1DA8-4D56-B2EE-44E0AC95D502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2765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B523C1F-3D57-4F52-A6A7-8EBEDF05133F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Animating Shapes</a:t>
            </a: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A421B210-4F18-45E3-A112-24C9FC757CC5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Content Placeholder 8"/>
          <p:cNvSpPr>
            <a:spLocks noGrp="1"/>
          </p:cNvSpPr>
          <p:nvPr>
            <p:ph idx="1"/>
          </p:nvPr>
        </p:nvSpPr>
        <p:spPr>
          <a:xfrm>
            <a:off x="838200" y="2362200"/>
            <a:ext cx="8153400" cy="4191000"/>
          </a:xfrm>
        </p:spPr>
        <p:txBody>
          <a:bodyPr/>
          <a:lstStyle/>
          <a:p>
            <a:pPr lvl="0"/>
            <a:r>
              <a:rPr lang="en-US" dirty="0" smtClean="0"/>
              <a:t>Grouped objects will animate as a single object.</a:t>
            </a:r>
          </a:p>
          <a:p>
            <a:pPr lvl="0"/>
            <a:r>
              <a:rPr lang="en-US" dirty="0" smtClean="0"/>
              <a:t>If you want the same animation applied to another object, can use the Animation Painter.</a:t>
            </a:r>
          </a:p>
          <a:p>
            <a:pPr lvl="0"/>
            <a:r>
              <a:rPr lang="en-US" dirty="0" smtClean="0"/>
              <a:t>As you build the animations in a slide, you can get an overall picture of the sequence and timings of the animations by using the Animation Pane.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4A2B4F-1DA8-4D56-B2EE-44E0AC95D502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2765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B523C1F-3D57-4F52-A6A7-8EBEDF05133F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Ordering Visual Elements</a:t>
            </a: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A421B210-4F18-45E3-A112-24C9FC757CC5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Content Placeholder 8"/>
          <p:cNvSpPr>
            <a:spLocks noGrp="1"/>
          </p:cNvSpPr>
          <p:nvPr>
            <p:ph idx="1"/>
          </p:nvPr>
        </p:nvSpPr>
        <p:spPr>
          <a:xfrm>
            <a:off x="838200" y="2362200"/>
            <a:ext cx="8153400" cy="4191000"/>
          </a:xfrm>
        </p:spPr>
        <p:txBody>
          <a:bodyPr/>
          <a:lstStyle/>
          <a:p>
            <a:pPr lvl="0"/>
            <a:r>
              <a:rPr lang="en-US" dirty="0" smtClean="0"/>
              <a:t>If you add an object to a slide with objects, the last object is stacked on top of the other objects.</a:t>
            </a:r>
          </a:p>
          <a:p>
            <a:pPr lvl="0"/>
            <a:r>
              <a:rPr lang="en-US" dirty="0" smtClean="0"/>
              <a:t>To bring an object forward or send it backward, select the object and then the appropriate command in the Arrange group on the Drawing Tools Format tab. </a:t>
            </a:r>
          </a:p>
          <a:p>
            <a:pPr lvl="0"/>
            <a:r>
              <a:rPr lang="en-US" dirty="0" smtClean="0"/>
              <a:t>You can remove the background color from a picture using the Remove Background button.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Ordering Visual Elements (continued)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dirty="0" smtClean="0"/>
              <a:t>Background removed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0400"/>
            <a:ext cx="47815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4A2B4F-1DA8-4D56-B2EE-44E0AC95D502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2765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B523C1F-3D57-4F52-A6A7-8EBEDF05133F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Inserting Objects on a Slide</a:t>
            </a: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A421B210-4F18-45E3-A112-24C9FC757CC5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7653" name="Content Placeholder 8"/>
          <p:cNvSpPr>
            <a:spLocks noGrp="1"/>
          </p:cNvSpPr>
          <p:nvPr>
            <p:ph idx="1"/>
          </p:nvPr>
        </p:nvSpPr>
        <p:spPr>
          <a:xfrm>
            <a:off x="838200" y="2362200"/>
            <a:ext cx="8153400" cy="4191000"/>
          </a:xfrm>
        </p:spPr>
        <p:txBody>
          <a:bodyPr/>
          <a:lstStyle/>
          <a:p>
            <a:pPr lvl="0"/>
            <a:r>
              <a:rPr lang="en-US" dirty="0" smtClean="0"/>
              <a:t>Objects can include Excel charts, media clips, video, bitmaps, or almost any other media file that can be embedded into a PowerPoint presentation.</a:t>
            </a:r>
          </a:p>
          <a:p>
            <a:pPr lvl="0"/>
            <a:r>
              <a:rPr lang="en-US" dirty="0" smtClean="0"/>
              <a:t>To insert a video, click the Video button in the Media group. To insert a sound, click the Audio button in the Media group.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CE5D7D-C6EC-4D04-8CE3-53E7A81066E2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2867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A107CBD8-2DE3-4EE3-8AF3-73DB2F6A8D8D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Adding a Header or Footer</a:t>
            </a: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C2ACD0EB-311D-4057-A18D-55BCE8BAFAFF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838200" y="2362200"/>
            <a:ext cx="8153400" cy="4267200"/>
          </a:xfrm>
        </p:spPr>
        <p:txBody>
          <a:bodyPr/>
          <a:lstStyle/>
          <a:p>
            <a:r>
              <a:rPr lang="en-US" dirty="0" smtClean="0"/>
              <a:t>You add a header or footer to the slides or notes pages by using the Header and Footer dialog box. 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you click the Notes and Handouts tab, you have the option of creating a header as well as a footer.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347838-409C-4CC9-B7EB-11B29370A80F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9B6EBE8-77DC-44A2-9AA0-4BD6268A5E52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39623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In this lesson, you learned:</a:t>
            </a:r>
          </a:p>
          <a:p>
            <a:r>
              <a:rPr lang="en-US" dirty="0" smtClean="0"/>
              <a:t>How to insert and modify SmartArt graphics to give special effects to text and graphics on a slide.</a:t>
            </a:r>
          </a:p>
          <a:p>
            <a:r>
              <a:rPr lang="en-US" dirty="0" smtClean="0"/>
              <a:t>How to create and format WordArt.</a:t>
            </a:r>
          </a:p>
          <a:p>
            <a:r>
              <a:rPr lang="en-US" dirty="0" smtClean="0"/>
              <a:t>How to build and format charts in a presentation using Microsoft Excel.</a:t>
            </a:r>
          </a:p>
          <a:p>
            <a:r>
              <a:rPr lang="en-US" dirty="0" smtClean="0"/>
              <a:t>How to create, format, and modify a table.</a:t>
            </a: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161F166-B890-4A99-AAC8-00D1071B0725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C3746C-8506-46DB-8D77-E54FE36FC55F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E1D06E5-1A4D-4E7D-8945-DFF507080BC2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924800" cy="3724275"/>
          </a:xfrm>
        </p:spPr>
        <p:txBody>
          <a:bodyPr/>
          <a:lstStyle/>
          <a:p>
            <a:r>
              <a:rPr lang="en-US" dirty="0" smtClean="0"/>
              <a:t>How to add shapes and objects to your presentation to add effects to the text.</a:t>
            </a:r>
          </a:p>
          <a:p>
            <a:r>
              <a:rPr lang="en-US" dirty="0" smtClean="0"/>
              <a:t>How to rotate, fill, scale, or size an object as well as change its fill or line color.</a:t>
            </a:r>
          </a:p>
          <a:p>
            <a:r>
              <a:rPr lang="en-US" dirty="0" smtClean="0"/>
              <a:t>How to copy, move, order, and group objects on a slide.</a:t>
            </a:r>
          </a:p>
          <a:p>
            <a:r>
              <a:rPr lang="en-US" dirty="0" smtClean="0"/>
              <a:t>How to animate shapes and use the animation painter to copy animation.</a:t>
            </a:r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CB21E974-40B4-49EB-8863-AC9E50041896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C3746C-8506-46DB-8D77-E54FE36FC55F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E1D06E5-1A4D-4E7D-8945-DFF507080BC2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924800" cy="3724275"/>
          </a:xfrm>
        </p:spPr>
        <p:txBody>
          <a:bodyPr/>
          <a:lstStyle/>
          <a:p>
            <a:r>
              <a:rPr lang="en-US" dirty="0" smtClean="0"/>
              <a:t>How to order visual elements, create a motion path, and make and remove a background from a picture.</a:t>
            </a:r>
          </a:p>
          <a:p>
            <a:r>
              <a:rPr lang="en-US" dirty="0" smtClean="0"/>
              <a:t>How to insert objects on slides, including worksheets, sounds, and videos.</a:t>
            </a:r>
          </a:p>
          <a:p>
            <a:r>
              <a:rPr lang="en-US" dirty="0" smtClean="0"/>
              <a:t>How to add a header or a footer to slides in a presentation</a:t>
            </a:r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CB21E974-40B4-49EB-8863-AC9E50041896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69EB59-9793-4B47-8BE4-4A8B6681B855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84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91B3FC7-AE07-49A7-8866-40A3DCAD554D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DED19086-1667-4B58-8A85-0400463DC0CE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(continued)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Copy, move, order, and group objects.</a:t>
            </a:r>
          </a:p>
          <a:p>
            <a:r>
              <a:rPr lang="en-US" dirty="0" smtClean="0"/>
              <a:t>Create a text box on a shape.</a:t>
            </a:r>
          </a:p>
          <a:p>
            <a:r>
              <a:rPr lang="en-US" dirty="0" smtClean="0"/>
              <a:t>Animate shapes.</a:t>
            </a:r>
          </a:p>
          <a:p>
            <a:r>
              <a:rPr lang="en-US" dirty="0" smtClean="0"/>
              <a:t>Add a header or footer.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A9ED91-E44E-43B6-83E5-9CBE21A193A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04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5E4295C-6A7A-4F8A-900C-5083E3DEE8A0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0483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210148C-BE59-462F-9197-79A8B0853633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048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Vocabulary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810000" cy="3886200"/>
          </a:xfrm>
        </p:spPr>
        <p:txBody>
          <a:bodyPr/>
          <a:lstStyle/>
          <a:p>
            <a:r>
              <a:rPr lang="en-US" sz="2400" dirty="0" smtClean="0"/>
              <a:t>adjustment handle</a:t>
            </a:r>
          </a:p>
          <a:p>
            <a:r>
              <a:rPr lang="en-US" sz="2400" dirty="0" smtClean="0"/>
              <a:t>category axis</a:t>
            </a:r>
          </a:p>
          <a:p>
            <a:r>
              <a:rPr lang="en-US" sz="2400" dirty="0" smtClean="0"/>
              <a:t>cell</a:t>
            </a:r>
          </a:p>
          <a:p>
            <a:r>
              <a:rPr lang="en-US" sz="2400" dirty="0" smtClean="0"/>
              <a:t>chart</a:t>
            </a:r>
          </a:p>
          <a:p>
            <a:r>
              <a:rPr lang="en-US" sz="2400" dirty="0" smtClean="0"/>
              <a:t>column</a:t>
            </a:r>
          </a:p>
          <a:p>
            <a:r>
              <a:rPr lang="en-US" sz="2400" dirty="0" smtClean="0"/>
              <a:t>datasheet</a:t>
            </a:r>
          </a:p>
          <a:p>
            <a:r>
              <a:rPr lang="en-US" sz="2400" dirty="0" smtClean="0"/>
              <a:t>grouping</a:t>
            </a:r>
          </a:p>
          <a:p>
            <a:r>
              <a:rPr lang="en-US" sz="2400" dirty="0" smtClean="0"/>
              <a:t>handle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599" y="2362200"/>
            <a:ext cx="3886201" cy="3962400"/>
          </a:xfrm>
        </p:spPr>
        <p:txBody>
          <a:bodyPr/>
          <a:lstStyle/>
          <a:p>
            <a:r>
              <a:rPr lang="en-US" sz="2400" dirty="0" smtClean="0"/>
              <a:t>organization chart</a:t>
            </a:r>
          </a:p>
          <a:p>
            <a:r>
              <a:rPr lang="en-US" sz="2400" dirty="0" smtClean="0"/>
              <a:t>rotate handle</a:t>
            </a:r>
          </a:p>
          <a:p>
            <a:r>
              <a:rPr lang="en-US" sz="2400" dirty="0" smtClean="0"/>
              <a:t>row</a:t>
            </a:r>
          </a:p>
          <a:p>
            <a:r>
              <a:rPr lang="en-US" sz="2400" dirty="0" smtClean="0"/>
              <a:t>SmartArt graphic</a:t>
            </a:r>
          </a:p>
          <a:p>
            <a:r>
              <a:rPr lang="en-US" sz="2400" dirty="0" smtClean="0"/>
              <a:t>table</a:t>
            </a:r>
          </a:p>
          <a:p>
            <a:r>
              <a:rPr lang="en-US" sz="2400" dirty="0" smtClean="0"/>
              <a:t>value axis</a:t>
            </a:r>
          </a:p>
          <a:p>
            <a:r>
              <a:rPr lang="en-US" sz="2400" dirty="0" smtClean="0"/>
              <a:t>WordArt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E6C53-A1D8-44F5-AC19-CCADA6C6CFA2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C670429-15F8-4329-95CB-2760F1C104AF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SmartArt Graphics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343400"/>
          </a:xfrm>
        </p:spPr>
        <p:txBody>
          <a:bodyPr/>
          <a:lstStyle/>
          <a:p>
            <a:r>
              <a:rPr lang="en-US" b="1" dirty="0" smtClean="0"/>
              <a:t>SmartArt graphics </a:t>
            </a:r>
            <a:r>
              <a:rPr lang="en-US" dirty="0" smtClean="0"/>
              <a:t>are dynamic diagrams and graphics available for use on your slides.</a:t>
            </a:r>
          </a:p>
          <a:p>
            <a:r>
              <a:rPr lang="en-US" dirty="0" smtClean="0"/>
              <a:t>Each SmartArt graphic style can be altered in countless ways to give you artistic control. 	</a:t>
            </a:r>
          </a:p>
          <a:p>
            <a:r>
              <a:rPr lang="en-US" b="1" smtClean="0"/>
              <a:t>Organization </a:t>
            </a:r>
            <a:r>
              <a:rPr lang="en-US" b="1" dirty="0" smtClean="0"/>
              <a:t>charts </a:t>
            </a:r>
            <a:r>
              <a:rPr lang="en-US" dirty="0" smtClean="0"/>
              <a:t>are useful for showing the hierarchical structure and relationships within an organization. </a:t>
            </a:r>
            <a:endParaRPr lang="en-US" dirty="0"/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A344EB1-7539-4EC3-B65C-005E167CAC81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E6C53-A1D8-44F5-AC19-CCADA6C6CFA2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C670429-15F8-4329-95CB-2760F1C104AF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SmartArt Graphics (continued)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343400"/>
          </a:xfrm>
        </p:spPr>
        <p:txBody>
          <a:bodyPr/>
          <a:lstStyle/>
          <a:p>
            <a:r>
              <a:rPr lang="en-US" dirty="0" smtClean="0"/>
              <a:t>You can type text directly in the graphic or you can open the Text pane to the left of the SmartArt graphic to enter the text. </a:t>
            </a:r>
          </a:p>
          <a:p>
            <a:r>
              <a:rPr lang="en-US" dirty="0" smtClean="0"/>
              <a:t>You can format the text boxes.</a:t>
            </a:r>
          </a:p>
          <a:p>
            <a:r>
              <a:rPr lang="en-US" dirty="0" smtClean="0"/>
              <a:t>To go back to original graphic, click the Reset Graphic button on the SmartArt Tools Design tab</a:t>
            </a:r>
          </a:p>
          <a:p>
            <a:r>
              <a:rPr lang="en-US" dirty="0" smtClean="0"/>
              <a:t>You can animate a SmartArt graphic.</a:t>
            </a:r>
            <a:endParaRPr lang="en-US" dirty="0"/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A344EB1-7539-4EC3-B65C-005E167CAC81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Working with SmartArt Graphics (continued)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dirty="0" smtClean="0"/>
              <a:t>Choose a SmartArt graphic dialog box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6372225" cy="335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Working with Charts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8200" y="2438400"/>
            <a:ext cx="7693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Charts, also called graphs, provide a visual way to display numerical data in a presentation.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When you create a chart in PowerPoint, you use Microsoft Excel. If you do not have Microsoft Excel, you will use Microsoft Graph to create and edit the chart</a:t>
            </a:r>
            <a:r>
              <a:rPr lang="en-US" sz="2800" b="1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Charts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You can include an existing Excel chart on a slide by linking or embedding the worksheet as an object in the slide.</a:t>
            </a:r>
          </a:p>
          <a:p>
            <a:pPr lvl="0"/>
            <a:r>
              <a:rPr lang="en-US" dirty="0" smtClean="0"/>
              <a:t>To create a chart in a </a:t>
            </a:r>
            <a:r>
              <a:rPr lang="en-US" dirty="0" smtClean="0"/>
              <a:t>presentation: </a:t>
            </a:r>
          </a:p>
          <a:p>
            <a:pPr marL="800100" lvl="1" indent="-342900"/>
            <a:r>
              <a:rPr lang="en-US" sz="2200" dirty="0" smtClean="0"/>
              <a:t>Choose a slide layout that contains a content placeholder for a chart. </a:t>
            </a:r>
          </a:p>
          <a:p>
            <a:pPr marL="800100" lvl="1" indent="-342900"/>
            <a:r>
              <a:rPr lang="en-US" sz="2200" dirty="0" smtClean="0"/>
              <a:t>Or</a:t>
            </a:r>
            <a:r>
              <a:rPr lang="en-US" sz="2200" dirty="0" smtClean="0"/>
              <a:t>, on the Ribbon click the Insert tab, and in the Illustrations group click the Chart button.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Pasewark Office 2010 Intro">
      <a:dk1>
        <a:srgbClr val="003366"/>
      </a:dk1>
      <a:lt1>
        <a:srgbClr val="FFFFFF"/>
      </a:lt1>
      <a:dk2>
        <a:srgbClr val="006060"/>
      </a:dk2>
      <a:lt2>
        <a:srgbClr val="666699"/>
      </a:lt2>
      <a:accent1>
        <a:srgbClr val="006060"/>
      </a:accent1>
      <a:accent2>
        <a:srgbClr val="339933"/>
      </a:accent2>
      <a:accent3>
        <a:srgbClr val="FFFFFF"/>
      </a:accent3>
      <a:accent4>
        <a:srgbClr val="009900"/>
      </a:accent4>
      <a:accent5>
        <a:srgbClr val="AACACA"/>
      </a:accent5>
      <a:accent6>
        <a:srgbClr val="009900"/>
      </a:accent6>
      <a:hlink>
        <a:srgbClr val="2B92FF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009999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ACACA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009999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ACACA"/>
        </a:accent5>
        <a:accent6>
          <a:srgbClr val="8AB98A"/>
        </a:accent6>
        <a:hlink>
          <a:srgbClr val="00CC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99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8A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2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99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8A8A"/>
        </a:accent6>
        <a:hlink>
          <a:srgbClr val="00CC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6502</TotalTime>
  <Words>1549</Words>
  <Application>Microsoft Office PowerPoint</Application>
  <PresentationFormat>On-screen Show (4:3)</PresentationFormat>
  <Paragraphs>212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Capsules</vt:lpstr>
      <vt:lpstr>PowerPoint Lesson 3 Working with Visual Elements</vt:lpstr>
      <vt:lpstr>Objectives</vt:lpstr>
      <vt:lpstr>Objectives (continued)</vt:lpstr>
      <vt:lpstr>Vocabulary</vt:lpstr>
      <vt:lpstr>Working with SmartArt Graphics</vt:lpstr>
      <vt:lpstr>Working with SmartArt Graphics (continued)</vt:lpstr>
      <vt:lpstr>Working with SmartArt Graphics (continued)</vt:lpstr>
      <vt:lpstr>Working with Charts</vt:lpstr>
      <vt:lpstr>Working with Charts (continued)</vt:lpstr>
      <vt:lpstr>Working with Charts (continued)</vt:lpstr>
      <vt:lpstr>Working with Charts (continued)</vt:lpstr>
      <vt:lpstr>Working with Tables</vt:lpstr>
      <vt:lpstr>Working with Tables (continued)</vt:lpstr>
      <vt:lpstr>Working with Tables (continued)</vt:lpstr>
      <vt:lpstr>Creating Shapes and Objects</vt:lpstr>
      <vt:lpstr>Creating Shapes and Objects (continued)</vt:lpstr>
      <vt:lpstr>Creating Shapes and Objects (continued)</vt:lpstr>
      <vt:lpstr>Applying Formatting</vt:lpstr>
      <vt:lpstr>Applying Formatting (continued)</vt:lpstr>
      <vt:lpstr>Copying or Moving an Object</vt:lpstr>
      <vt:lpstr>Create a Text Box on a Shape</vt:lpstr>
      <vt:lpstr>Animating Shapes</vt:lpstr>
      <vt:lpstr>Ordering Visual Elements</vt:lpstr>
      <vt:lpstr>Ordering Visual Elements (continued)</vt:lpstr>
      <vt:lpstr>Inserting Objects on a Slide</vt:lpstr>
      <vt:lpstr>Adding a Header or Footer</vt:lpstr>
      <vt:lpstr>Summary</vt:lpstr>
      <vt:lpstr>Summary (continued)</vt:lpstr>
      <vt:lpstr>Summary (continued)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Lesson 3 Working with Visual Elements</dc:title>
  <dc:creator/>
  <cp:lastModifiedBy>Amanda Lyons</cp:lastModifiedBy>
  <cp:revision>200</cp:revision>
  <dcterms:created xsi:type="dcterms:W3CDTF">2001-06-11T01:47:29Z</dcterms:created>
  <dcterms:modified xsi:type="dcterms:W3CDTF">2010-07-14T21:35:37Z</dcterms:modified>
</cp:coreProperties>
</file>