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29"/>
  </p:notesMasterIdLst>
  <p:handoutMasterIdLst>
    <p:handoutMasterId r:id="rId30"/>
  </p:handoutMasterIdLst>
  <p:sldIdLst>
    <p:sldId id="299" r:id="rId2"/>
    <p:sldId id="325" r:id="rId3"/>
    <p:sldId id="350" r:id="rId4"/>
    <p:sldId id="300" r:id="rId5"/>
    <p:sldId id="266" r:id="rId6"/>
    <p:sldId id="367" r:id="rId7"/>
    <p:sldId id="346" r:id="rId8"/>
    <p:sldId id="389" r:id="rId9"/>
    <p:sldId id="383" r:id="rId10"/>
    <p:sldId id="304" r:id="rId11"/>
    <p:sldId id="368" r:id="rId12"/>
    <p:sldId id="390" r:id="rId13"/>
    <p:sldId id="369" r:id="rId14"/>
    <p:sldId id="391" r:id="rId15"/>
    <p:sldId id="362" r:id="rId16"/>
    <p:sldId id="386" r:id="rId17"/>
    <p:sldId id="385" r:id="rId18"/>
    <p:sldId id="392" r:id="rId19"/>
    <p:sldId id="384" r:id="rId20"/>
    <p:sldId id="394" r:id="rId21"/>
    <p:sldId id="341" r:id="rId22"/>
    <p:sldId id="371" r:id="rId23"/>
    <p:sldId id="375" r:id="rId24"/>
    <p:sldId id="393" r:id="rId25"/>
    <p:sldId id="321" r:id="rId26"/>
    <p:sldId id="339" r:id="rId27"/>
    <p:sldId id="387"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omson"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FF9933"/>
    <a:srgbClr val="FFCC00"/>
    <a:srgbClr val="FFCC66"/>
    <a:srgbClr val="FFFF99"/>
    <a:srgbClr val="0099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10" autoAdjust="0"/>
    <p:restoredTop sz="94575" autoAdjust="0"/>
  </p:normalViewPr>
  <p:slideViewPr>
    <p:cSldViewPr>
      <p:cViewPr>
        <p:scale>
          <a:sx n="75" d="100"/>
          <a:sy n="75" d="100"/>
        </p:scale>
        <p:origin x="-492"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7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52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53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53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B2D429BD-1133-42FE-93F1-23729BF5E95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CD0AB61-4F84-4EF4-A06E-CB18CE7E7D4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D0BFB547-E703-4BEB-9744-C3B15C6538EE}" type="slidenum">
              <a:rPr lang="en-US" smtClean="0"/>
              <a:pPr/>
              <a:t>1</a:t>
            </a:fld>
            <a:endParaRPr lang="en-US" dirty="0"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endParaRPr lang="en-US" dirty="0" smtClean="0"/>
          </a:p>
        </p:txBody>
      </p:sp>
      <p:sp>
        <p:nvSpPr>
          <p:cNvPr id="19459" name="Slide Number Placeholder 3"/>
          <p:cNvSpPr>
            <a:spLocks noGrp="1"/>
          </p:cNvSpPr>
          <p:nvPr>
            <p:ph type="sldNum" sz="quarter" idx="5"/>
          </p:nvPr>
        </p:nvSpPr>
        <p:spPr>
          <a:noFill/>
        </p:spPr>
        <p:txBody>
          <a:bodyPr/>
          <a:lstStyle/>
          <a:p>
            <a:fld id="{8F2F699D-837F-4A61-B534-54F56031EB4C}"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endParaRPr lang="en-US" dirty="0" smtClean="0"/>
          </a:p>
        </p:txBody>
      </p:sp>
      <p:sp>
        <p:nvSpPr>
          <p:cNvPr id="19459" name="Slide Number Placeholder 3"/>
          <p:cNvSpPr>
            <a:spLocks noGrp="1"/>
          </p:cNvSpPr>
          <p:nvPr>
            <p:ph type="sldNum" sz="quarter" idx="5"/>
          </p:nvPr>
        </p:nvSpPr>
        <p:spPr>
          <a:noFill/>
        </p:spPr>
        <p:txBody>
          <a:bodyPr/>
          <a:lstStyle/>
          <a:p>
            <a:fld id="{8F2F699D-837F-4A61-B534-54F56031EB4C}"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D0AB61-4F84-4EF4-A06E-CB18CE7E7D47}" type="slidenum">
              <a:rPr lang="en-US" smtClean="0"/>
              <a:pPr>
                <a:defRPr/>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D0AB61-4F84-4EF4-A06E-CB18CE7E7D47}" type="slidenum">
              <a:rPr lang="en-US" smtClean="0"/>
              <a:pPr>
                <a:defRPr/>
              </a:pPr>
              <a:t>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D0AB61-4F84-4EF4-A06E-CB18CE7E7D47}" type="slidenum">
              <a:rPr lang="en-US" smtClean="0"/>
              <a:pPr>
                <a:defRPr/>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rgbClr val="339933"/>
            </a:solidFill>
            <a:ln w="9525">
              <a:noFill/>
              <a:miter lim="800000"/>
              <a:headEnd/>
              <a:tailEnd/>
            </a:ln>
          </p:spPr>
          <p:txBody>
            <a:bodyPr wrap="none" anchor="ctr"/>
            <a:lstStyle/>
            <a:p>
              <a:pPr algn="ctr">
                <a:defRPr/>
              </a:pPr>
              <a:endParaRPr kumimoji="1" 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sp>
        <p:nvSpPr>
          <p:cNvPr id="7066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7066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pic>
        <p:nvPicPr>
          <p:cNvPr id="1026" name="Picture 2"/>
          <p:cNvPicPr>
            <a:picLocks noChangeAspect="1" noChangeArrowheads="1"/>
          </p:cNvPicPr>
          <p:nvPr userDrawn="1"/>
        </p:nvPicPr>
        <p:blipFill>
          <a:blip r:embed="rId2" cstate="print"/>
          <a:srcRect/>
          <a:stretch>
            <a:fillRect/>
          </a:stretch>
        </p:blipFill>
        <p:spPr bwMode="auto">
          <a:xfrm>
            <a:off x="0" y="0"/>
            <a:ext cx="533400" cy="6858000"/>
          </a:xfrm>
          <a:prstGeom prst="rect">
            <a:avLst/>
          </a:prstGeom>
          <a:noFill/>
          <a:ln w="9525">
            <a:noFill/>
            <a:miter lim="800000"/>
            <a:headEnd/>
            <a:tailEnd/>
          </a:ln>
          <a:effectLst/>
        </p:spPr>
      </p:pic>
      <p:sp>
        <p:nvSpPr>
          <p:cNvPr id="10" name="Rectangle 11"/>
          <p:cNvSpPr>
            <a:spLocks noGrp="1" noChangeArrowheads="1"/>
          </p:cNvSpPr>
          <p:nvPr>
            <p:ph type="sldNum" sz="quarter" idx="10"/>
          </p:nvPr>
        </p:nvSpPr>
        <p:spPr>
          <a:xfrm>
            <a:off x="76200" y="6248400"/>
            <a:ext cx="587375" cy="488950"/>
          </a:xfrm>
        </p:spPr>
        <p:txBody>
          <a:bodyPr anchorCtr="0"/>
          <a:lstStyle>
            <a:lvl1pPr>
              <a:defRPr/>
            </a:lvl1pPr>
          </a:lstStyle>
          <a:p>
            <a:pPr>
              <a:defRPr/>
            </a:pPr>
            <a:fld id="{4B6C512A-4FF9-4409-89D4-BD2BA896FF9A}"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2F78292F-5660-4066-94DC-8461C13AFFDB}"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B35409E9-5D2F-4E81-8081-C3E40BA0D253}"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F0A8BF58-7975-44C6-A4CC-482CE335F725}"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169357B5-0756-4F1C-8CE0-A38FD7FF2699}"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C8C2D2E8-7562-41BB-8E9A-3C48F42FD35E}"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fld id="{0B6EBBC7-2F9B-4A77-B360-D7E7E2C5C221}"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a:ln/>
        </p:spPr>
        <p:txBody>
          <a:bodyPr/>
          <a:lstStyle>
            <a:lvl1pPr>
              <a:defRPr/>
            </a:lvl1pPr>
          </a:lstStyle>
          <a:p>
            <a:pPr>
              <a:defRPr/>
            </a:pPr>
            <a:fld id="{4C05B63C-D157-4F5A-858D-9224C3AEDD13}"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DA2523DE-DCFD-4422-A8A5-8EBB08FF8F12}"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2"/>
          <p:cNvGrpSpPr>
            <a:grpSpLocks/>
          </p:cNvGrpSpPr>
          <p:nvPr userDrawn="1"/>
        </p:nvGrpSpPr>
        <p:grpSpPr bwMode="auto">
          <a:xfrm>
            <a:off x="0" y="0"/>
            <a:ext cx="7620000" cy="6858000"/>
            <a:chOff x="0" y="0"/>
            <a:chExt cx="4800" cy="4320"/>
          </a:xfrm>
        </p:grpSpPr>
        <p:grpSp>
          <p:nvGrpSpPr>
            <p:cNvPr id="3" name="Group 3"/>
            <p:cNvGrpSpPr>
              <a:grpSpLocks/>
            </p:cNvGrpSpPr>
            <p:nvPr userDrawn="1"/>
          </p:nvGrpSpPr>
          <p:grpSpPr bwMode="auto">
            <a:xfrm>
              <a:off x="0" y="0"/>
              <a:ext cx="2016" cy="4320"/>
              <a:chOff x="0" y="0"/>
              <a:chExt cx="2016" cy="4320"/>
            </a:xfrm>
          </p:grpSpPr>
          <p:sp>
            <p:nvSpPr>
              <p:cNvPr id="7"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eaLnBrk="0" hangingPunct="0">
                  <a:defRPr/>
                </a:pPr>
                <a:endParaRPr lang="en-US" dirty="0"/>
              </a:p>
            </p:txBody>
          </p:sp>
          <p:sp>
            <p:nvSpPr>
              <p:cNvPr id="8"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eaLnBrk="0" hangingPunct="0">
                  <a:defRPr/>
                </a:pPr>
                <a:endParaRPr lang="en-US" dirty="0"/>
              </a:p>
            </p:txBody>
          </p:sp>
        </p:grpSp>
        <p:grpSp>
          <p:nvGrpSpPr>
            <p:cNvPr id="4" name="Group 6"/>
            <p:cNvGrpSpPr>
              <a:grpSpLocks/>
            </p:cNvGrpSpPr>
            <p:nvPr/>
          </p:nvGrpSpPr>
          <p:grpSpPr bwMode="auto">
            <a:xfrm>
              <a:off x="144" y="1248"/>
              <a:ext cx="4656" cy="201"/>
              <a:chOff x="144" y="1248"/>
              <a:chExt cx="4656" cy="201"/>
            </a:xfrm>
          </p:grpSpPr>
          <p:sp>
            <p:nvSpPr>
              <p:cNvPr id="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grpSp>
      <p:sp>
        <p:nvSpPr>
          <p:cNvPr id="9" name="Text Box 21"/>
          <p:cNvSpPr txBox="1">
            <a:spLocks noChangeArrowheads="1"/>
          </p:cNvSpPr>
          <p:nvPr userDrawn="1"/>
        </p:nvSpPr>
        <p:spPr bwMode="auto">
          <a:xfrm>
            <a:off x="-3175" y="3276600"/>
            <a:ext cx="492125" cy="2667000"/>
          </a:xfrm>
          <a:prstGeom prst="rect">
            <a:avLst/>
          </a:prstGeom>
          <a:noFill/>
          <a:ln w="9525">
            <a:noFill/>
            <a:miter lim="800000"/>
            <a:headEnd/>
            <a:tailEnd/>
          </a:ln>
          <a:effectLst/>
        </p:spPr>
        <p:txBody>
          <a:bodyPr rot="10800000" vert="eaVert">
            <a:spAutoFit/>
          </a:bodyPr>
          <a:lstStyle/>
          <a:p>
            <a:pPr eaLnBrk="0" hangingPunct="0">
              <a:spcBef>
                <a:spcPct val="50000"/>
              </a:spcBef>
              <a:defRPr/>
            </a:pPr>
            <a:r>
              <a:rPr lang="en-US" sz="2000" b="1" dirty="0"/>
              <a:t>Lesson 1</a:t>
            </a:r>
          </a:p>
        </p:txBody>
      </p:sp>
      <p:sp>
        <p:nvSpPr>
          <p:cNvPr id="10" name="Footer Placeholder 3"/>
          <p:cNvSpPr txBox="1">
            <a:spLocks/>
          </p:cNvSpPr>
          <p:nvPr userDrawn="1"/>
        </p:nvSpPr>
        <p:spPr bwMode="auto">
          <a:xfrm>
            <a:off x="1676400" y="6230938"/>
            <a:ext cx="7164388" cy="474662"/>
          </a:xfrm>
          <a:prstGeom prst="rect">
            <a:avLst/>
          </a:prstGeom>
          <a:noFill/>
          <a:ln w="9525">
            <a:noFill/>
            <a:miter lim="800000"/>
            <a:headEnd/>
            <a:tailEnd/>
          </a:ln>
          <a:effectLst/>
        </p:spPr>
        <p:txBody>
          <a:bodyPr anchor="b"/>
          <a:lstStyle/>
          <a:p>
            <a:pPr algn="r">
              <a:defRPr/>
            </a:pPr>
            <a:r>
              <a:rPr lang="en-US" b="1" dirty="0">
                <a:latin typeface="Arial" pitchFamily="34" charset="0"/>
              </a:rPr>
              <a:t>CLB: MS Office 2007 Companion</a:t>
            </a:r>
          </a:p>
        </p:txBody>
      </p:sp>
      <p:sp>
        <p:nvSpPr>
          <p:cNvPr id="11" name="Text Box 14"/>
          <p:cNvSpPr txBox="1">
            <a:spLocks noChangeArrowheads="1"/>
          </p:cNvSpPr>
          <p:nvPr userDrawn="1"/>
        </p:nvSpPr>
        <p:spPr bwMode="auto">
          <a:xfrm>
            <a:off x="914400" y="6400800"/>
            <a:ext cx="3886200" cy="366713"/>
          </a:xfrm>
          <a:prstGeom prst="rect">
            <a:avLst/>
          </a:prstGeom>
          <a:noFill/>
          <a:ln w="9525">
            <a:noFill/>
            <a:miter lim="800000"/>
            <a:headEnd/>
            <a:tailEnd/>
          </a:ln>
          <a:effectLst/>
        </p:spPr>
        <p:txBody>
          <a:bodyPr>
            <a:spAutoFit/>
          </a:bodyPr>
          <a:lstStyle/>
          <a:p>
            <a:pPr eaLnBrk="0" hangingPunct="0">
              <a:spcBef>
                <a:spcPct val="50000"/>
              </a:spcBef>
              <a:defRPr/>
            </a:pPr>
            <a:r>
              <a:rPr lang="en-US" b="1" dirty="0">
                <a:latin typeface="Arial" pitchFamily="34" charset="0"/>
              </a:rPr>
              <a:t>Campbell</a:t>
            </a:r>
          </a:p>
        </p:txBody>
      </p:sp>
      <p:sp>
        <p:nvSpPr>
          <p:cNvPr id="12" name="Slide Number Placeholder 3"/>
          <p:cNvSpPr>
            <a:spLocks noGrp="1"/>
          </p:cNvSpPr>
          <p:nvPr>
            <p:ph type="sldNum" sz="quarter" idx="10"/>
          </p:nvPr>
        </p:nvSpPr>
        <p:spPr/>
        <p:txBody>
          <a:bodyPr/>
          <a:lstStyle>
            <a:lvl1pPr>
              <a:defRPr/>
            </a:lvl1pPr>
          </a:lstStyle>
          <a:p>
            <a:pPr>
              <a:defRPr/>
            </a:pPr>
            <a:fld id="{656DA629-524D-4295-9D5C-D74AF03A12D8}"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85BF5104-BB51-498E-AC05-D5305DC00A1F}"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CC99D123-D2E2-440F-A703-111A7DAB7127}"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userDrawn="1"/>
        </p:nvGrpSpPr>
        <p:grpSpPr bwMode="auto">
          <a:xfrm>
            <a:off x="0" y="0"/>
            <a:ext cx="7620000" cy="6858000"/>
            <a:chOff x="0" y="0"/>
            <a:chExt cx="4800" cy="4320"/>
          </a:xfrm>
        </p:grpSpPr>
        <p:grpSp>
          <p:nvGrpSpPr>
            <p:cNvPr id="1033" name="Group 3"/>
            <p:cNvGrpSpPr>
              <a:grpSpLocks/>
            </p:cNvGrpSpPr>
            <p:nvPr userDrawn="1"/>
          </p:nvGrpSpPr>
          <p:grpSpPr bwMode="auto">
            <a:xfrm>
              <a:off x="0" y="0"/>
              <a:ext cx="2016" cy="4320"/>
              <a:chOff x="0" y="0"/>
              <a:chExt cx="2016" cy="4320"/>
            </a:xfrm>
          </p:grpSpPr>
          <p:sp>
            <p:nvSpPr>
              <p:cNvPr id="69636"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eaLnBrk="0" hangingPunct="0">
                  <a:defRPr/>
                </a:pPr>
                <a:endParaRPr lang="en-US" dirty="0"/>
              </a:p>
            </p:txBody>
          </p:sp>
          <p:sp>
            <p:nvSpPr>
              <p:cNvPr id="69637"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eaLnBrk="0" hangingPunct="0">
                  <a:defRPr/>
                </a:pPr>
                <a:endParaRPr lang="en-US" dirty="0"/>
              </a:p>
            </p:txBody>
          </p:sp>
        </p:grpSp>
        <p:grpSp>
          <p:nvGrpSpPr>
            <p:cNvPr id="1034" name="Group 6"/>
            <p:cNvGrpSpPr>
              <a:grpSpLocks/>
            </p:cNvGrpSpPr>
            <p:nvPr/>
          </p:nvGrpSpPr>
          <p:grpSpPr bwMode="auto">
            <a:xfrm>
              <a:off x="144" y="1248"/>
              <a:ext cx="4656" cy="201"/>
              <a:chOff x="144" y="1248"/>
              <a:chExt cx="4656" cy="201"/>
            </a:xfrm>
          </p:grpSpPr>
          <p:sp>
            <p:nvSpPr>
              <p:cNvPr id="69639"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69640"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53" name="Text Box 21"/>
          <p:cNvSpPr txBox="1">
            <a:spLocks noChangeArrowheads="1"/>
          </p:cNvSpPr>
          <p:nvPr userDrawn="1"/>
        </p:nvSpPr>
        <p:spPr bwMode="auto">
          <a:xfrm>
            <a:off x="152424" y="2895600"/>
            <a:ext cx="492443" cy="2667000"/>
          </a:xfrm>
          <a:prstGeom prst="rect">
            <a:avLst/>
          </a:prstGeom>
          <a:noFill/>
          <a:ln w="9525">
            <a:noFill/>
            <a:miter lim="800000"/>
            <a:headEnd/>
            <a:tailEnd/>
          </a:ln>
          <a:effectLst/>
        </p:spPr>
        <p:txBody>
          <a:bodyPr rot="10800000" vert="eaVert">
            <a:spAutoFit/>
          </a:bodyPr>
          <a:lstStyle/>
          <a:p>
            <a:pPr eaLnBrk="0" hangingPunct="0">
              <a:spcBef>
                <a:spcPct val="50000"/>
              </a:spcBef>
              <a:defRPr/>
            </a:pPr>
            <a:r>
              <a:rPr lang="en-US" sz="2000" b="1" baseline="0" dirty="0" smtClean="0"/>
              <a:t>Word </a:t>
            </a:r>
            <a:r>
              <a:rPr lang="en-US" sz="2000" b="1" dirty="0" smtClean="0"/>
              <a:t>Lesson</a:t>
            </a:r>
            <a:r>
              <a:rPr lang="en-US" sz="2000" b="1" baseline="0" dirty="0" smtClean="0"/>
              <a:t> </a:t>
            </a:r>
            <a:r>
              <a:rPr lang="en-US" sz="2000" b="1" dirty="0" smtClean="0"/>
              <a:t>3</a:t>
            </a:r>
            <a:endParaRPr lang="en-US" sz="2000" b="1" dirty="0"/>
          </a:p>
        </p:txBody>
      </p:sp>
      <p:sp>
        <p:nvSpPr>
          <p:cNvPr id="1039" name="Text Box 15"/>
          <p:cNvSpPr txBox="1">
            <a:spLocks noChangeArrowheads="1"/>
          </p:cNvSpPr>
          <p:nvPr userDrawn="1"/>
        </p:nvSpPr>
        <p:spPr bwMode="auto">
          <a:xfrm>
            <a:off x="838200" y="6324600"/>
            <a:ext cx="3048000" cy="400110"/>
          </a:xfrm>
          <a:prstGeom prst="rect">
            <a:avLst/>
          </a:prstGeom>
          <a:noFill/>
          <a:ln w="9525">
            <a:noFill/>
            <a:miter lim="800000"/>
            <a:headEnd/>
            <a:tailEnd/>
          </a:ln>
          <a:effectLst/>
        </p:spPr>
        <p:txBody>
          <a:bodyPr wrap="square">
            <a:spAutoFit/>
          </a:bodyPr>
          <a:lstStyle/>
          <a:p>
            <a:pPr eaLnBrk="0" hangingPunct="0">
              <a:spcBef>
                <a:spcPct val="50000"/>
              </a:spcBef>
              <a:defRPr/>
            </a:pPr>
            <a:r>
              <a:rPr lang="en-US" sz="2000" b="1" dirty="0" smtClean="0"/>
              <a:t>Pasewark &amp; Pasewark</a:t>
            </a:r>
            <a:endParaRPr lang="en-US" sz="2000" b="1" dirty="0"/>
          </a:p>
        </p:txBody>
      </p:sp>
      <p:sp>
        <p:nvSpPr>
          <p:cNvPr id="1040" name="Text Box 16"/>
          <p:cNvSpPr txBox="1">
            <a:spLocks noChangeArrowheads="1"/>
          </p:cNvSpPr>
          <p:nvPr userDrawn="1"/>
        </p:nvSpPr>
        <p:spPr bwMode="auto">
          <a:xfrm>
            <a:off x="4724400" y="6324600"/>
            <a:ext cx="4267200" cy="369332"/>
          </a:xfrm>
          <a:prstGeom prst="rect">
            <a:avLst/>
          </a:prstGeom>
          <a:noFill/>
          <a:ln w="9525">
            <a:noFill/>
            <a:miter lim="800000"/>
            <a:headEnd/>
            <a:tailEnd/>
          </a:ln>
          <a:effectLst/>
        </p:spPr>
        <p:txBody>
          <a:bodyPr>
            <a:spAutoFit/>
          </a:bodyPr>
          <a:lstStyle/>
          <a:p>
            <a:pPr algn="r" eaLnBrk="0" hangingPunct="0">
              <a:spcBef>
                <a:spcPct val="50000"/>
              </a:spcBef>
              <a:defRPr/>
            </a:pPr>
            <a:r>
              <a:rPr lang="en-US" sz="1800" b="1" kern="1200" dirty="0" smtClean="0">
                <a:solidFill>
                  <a:schemeClr val="tx1"/>
                </a:solidFill>
                <a:latin typeface="Arial" charset="0"/>
                <a:ea typeface="+mn-ea"/>
                <a:cs typeface="+mn-cs"/>
              </a:rPr>
              <a:t>Microsoft Office 2010 Introductory </a:t>
            </a:r>
            <a:endParaRPr lang="en-US" sz="2000" b="1" dirty="0"/>
          </a:p>
        </p:txBody>
      </p:sp>
      <p:pic>
        <p:nvPicPr>
          <p:cNvPr id="15" name="Picture 2"/>
          <p:cNvPicPr>
            <a:picLocks noChangeAspect="1" noChangeArrowheads="1"/>
          </p:cNvPicPr>
          <p:nvPr userDrawn="1"/>
        </p:nvPicPr>
        <p:blipFill>
          <a:blip r:embed="rId14" cstate="print"/>
          <a:srcRect/>
          <a:stretch>
            <a:fillRect/>
          </a:stretch>
        </p:blipFill>
        <p:spPr bwMode="auto">
          <a:xfrm>
            <a:off x="0" y="0"/>
            <a:ext cx="152400" cy="6858000"/>
          </a:xfrm>
          <a:prstGeom prst="rect">
            <a:avLst/>
          </a:prstGeom>
          <a:noFill/>
          <a:ln w="9525">
            <a:noFill/>
            <a:miter lim="800000"/>
            <a:headEnd/>
            <a:tailEnd/>
          </a:ln>
          <a:effectLst/>
        </p:spPr>
      </p:pic>
      <p:sp>
        <p:nvSpPr>
          <p:cNvPr id="6964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latin typeface="Arial" charset="0"/>
              </a:defRPr>
            </a:lvl1pPr>
          </a:lstStyle>
          <a:p>
            <a:pPr>
              <a:defRPr/>
            </a:pPr>
            <a:fld id="{887C4785-737E-47A6-A3E0-BD606DACAF1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83" r:id="rId7"/>
    <p:sldLayoutId id="2147483676" r:id="rId8"/>
    <p:sldLayoutId id="2147483675" r:id="rId9"/>
    <p:sldLayoutId id="2147483674" r:id="rId10"/>
    <p:sldLayoutId id="2147483673" r:id="rId11"/>
    <p:sldLayoutId id="2147483672" r:id="rId12"/>
  </p:sldLayoutIdLst>
  <p:transition/>
  <p:timing>
    <p:tnLst>
      <p:par>
        <p:cTn id="1" dur="indefinite" restart="never" nodeType="tmRoot"/>
      </p:par>
    </p:tnLst>
  </p:timing>
  <p:hf hdr="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5" name="Rectangle 11"/>
          <p:cNvSpPr>
            <a:spLocks noGrp="1" noChangeArrowheads="1"/>
          </p:cNvSpPr>
          <p:nvPr>
            <p:ph type="sldNum" sz="quarter" idx="10"/>
          </p:nvPr>
        </p:nvSpPr>
        <p:spPr>
          <a:noFill/>
        </p:spPr>
        <p:txBody>
          <a:bodyPr/>
          <a:lstStyle/>
          <a:p>
            <a:fld id="{2A4F936E-69BF-43F9-9510-9E079A8CE8F4}" type="slidenum">
              <a:rPr lang="en-US" smtClean="0"/>
              <a:pPr/>
              <a:t>1</a:t>
            </a:fld>
            <a:endParaRPr lang="en-US" dirty="0" smtClean="0"/>
          </a:p>
        </p:txBody>
      </p:sp>
      <p:sp>
        <p:nvSpPr>
          <p:cNvPr id="16386" name="AutoShape 2"/>
          <p:cNvSpPr>
            <a:spLocks noGrp="1" noChangeArrowheads="1"/>
          </p:cNvSpPr>
          <p:nvPr>
            <p:ph type="ctrTitle"/>
          </p:nvPr>
        </p:nvSpPr>
        <p:spPr/>
        <p:txBody>
          <a:bodyPr/>
          <a:lstStyle/>
          <a:p>
            <a:pPr eaLnBrk="1" hangingPunct="1"/>
            <a:r>
              <a:rPr lang="en-US" sz="3400" dirty="0" smtClean="0"/>
              <a:t>Word Lesson 3</a:t>
            </a:r>
            <a:br>
              <a:rPr lang="en-US" sz="3400" dirty="0" smtClean="0"/>
            </a:br>
            <a:r>
              <a:rPr lang="en-US" sz="3200" dirty="0" smtClean="0"/>
              <a:t>Helpful Word Features</a:t>
            </a:r>
            <a:endParaRPr lang="en-US" sz="3400" dirty="0" smtClean="0"/>
          </a:p>
        </p:txBody>
      </p:sp>
      <p:sp>
        <p:nvSpPr>
          <p:cNvPr id="16387" name="Rectangle 3"/>
          <p:cNvSpPr>
            <a:spLocks noGrp="1" noChangeArrowheads="1"/>
          </p:cNvSpPr>
          <p:nvPr>
            <p:ph type="subTitle" idx="1"/>
          </p:nvPr>
        </p:nvSpPr>
        <p:spPr>
          <a:xfrm>
            <a:off x="4673600" y="2927350"/>
            <a:ext cx="4241800" cy="1822450"/>
          </a:xfrm>
        </p:spPr>
        <p:txBody>
          <a:bodyPr/>
          <a:lstStyle/>
          <a:p>
            <a:pPr eaLnBrk="1" hangingPunct="1"/>
            <a:r>
              <a:rPr lang="en-US" b="1" dirty="0" smtClean="0"/>
              <a:t>Microsoft Office 2010 Introductory</a:t>
            </a:r>
            <a:endParaRPr lang="en-US" dirty="0" smtClean="0"/>
          </a:p>
        </p:txBody>
      </p:sp>
      <p:sp>
        <p:nvSpPr>
          <p:cNvPr id="16388" name="Text Box 6"/>
          <p:cNvSpPr txBox="1">
            <a:spLocks noChangeArrowheads="1"/>
          </p:cNvSpPr>
          <p:nvPr/>
        </p:nvSpPr>
        <p:spPr bwMode="auto">
          <a:xfrm>
            <a:off x="609600" y="6248400"/>
            <a:ext cx="2667000" cy="366713"/>
          </a:xfrm>
          <a:prstGeom prst="rect">
            <a:avLst/>
          </a:prstGeom>
          <a:noFill/>
          <a:ln w="9525">
            <a:noFill/>
            <a:miter lim="800000"/>
            <a:headEnd/>
            <a:tailEnd/>
          </a:ln>
        </p:spPr>
        <p:txBody>
          <a:bodyPr>
            <a:spAutoFit/>
          </a:bodyPr>
          <a:lstStyle/>
          <a:p>
            <a:pPr eaLnBrk="0" hangingPunct="0">
              <a:spcBef>
                <a:spcPct val="50000"/>
              </a:spcBef>
            </a:pPr>
            <a:endParaRPr lang="en-US" dirty="0"/>
          </a:p>
        </p:txBody>
      </p:sp>
      <p:sp>
        <p:nvSpPr>
          <p:cNvPr id="16389" name="Text Box 7"/>
          <p:cNvSpPr txBox="1">
            <a:spLocks noChangeArrowheads="1"/>
          </p:cNvSpPr>
          <p:nvPr/>
        </p:nvSpPr>
        <p:spPr bwMode="auto">
          <a:xfrm>
            <a:off x="685800" y="6324600"/>
            <a:ext cx="3048000" cy="400110"/>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t>Pasewark &amp; Pasewark</a:t>
            </a:r>
            <a:endParaRPr lang="en-US" sz="2000"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10</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10</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Understanding Formatting</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10</a:t>
            </a:fld>
            <a:endParaRPr lang="en-US" sz="2600" b="1" dirty="0">
              <a:solidFill>
                <a:schemeClr val="bg1"/>
              </a:solidFill>
            </a:endParaRPr>
          </a:p>
        </p:txBody>
      </p:sp>
      <p:sp>
        <p:nvSpPr>
          <p:cNvPr id="10" name="Rectangle 7"/>
          <p:cNvSpPr txBox="1">
            <a:spLocks noChangeArrowheads="1"/>
          </p:cNvSpPr>
          <p:nvPr/>
        </p:nvSpPr>
        <p:spPr bwMode="auto">
          <a:xfrm>
            <a:off x="838200" y="2362200"/>
            <a:ext cx="7693025"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b="1" dirty="0" smtClean="0"/>
              <a:t>Formatting</a:t>
            </a:r>
            <a:r>
              <a:rPr lang="en-US" sz="2800" dirty="0" smtClean="0"/>
              <a:t> means to change the look of text.</a:t>
            </a:r>
          </a:p>
          <a:p>
            <a:pPr marL="342900" lvl="0" indent="-342900" eaLnBrk="0" hangingPunct="0">
              <a:spcBef>
                <a:spcPct val="20000"/>
              </a:spcBef>
              <a:buClr>
                <a:schemeClr val="tx1"/>
              </a:buClr>
              <a:buSzPct val="75000"/>
              <a:buFont typeface="Wingdings" pitchFamily="2" charset="2"/>
              <a:buChar char="l"/>
            </a:pPr>
            <a:r>
              <a:rPr lang="en-US" sz="2800" dirty="0" smtClean="0"/>
              <a:t>You can format words or paragraphs. </a:t>
            </a:r>
          </a:p>
          <a:p>
            <a:pPr marL="342900" lvl="0" indent="-342900" eaLnBrk="0" hangingPunct="0">
              <a:spcBef>
                <a:spcPct val="20000"/>
              </a:spcBef>
              <a:buClr>
                <a:schemeClr val="tx1"/>
              </a:buClr>
              <a:buSzPct val="75000"/>
              <a:buFont typeface="Wingdings" pitchFamily="2" charset="2"/>
              <a:buChar char="l"/>
            </a:pPr>
            <a:r>
              <a:rPr lang="en-US" sz="2800" dirty="0" smtClean="0"/>
              <a:t>Examples of text formatting are adding bold, italics, or underlining to words. </a:t>
            </a:r>
          </a:p>
          <a:p>
            <a:pPr marL="342900" lvl="0" indent="-342900" eaLnBrk="0" hangingPunct="0">
              <a:spcBef>
                <a:spcPct val="20000"/>
              </a:spcBef>
              <a:buClr>
                <a:schemeClr val="tx1"/>
              </a:buClr>
              <a:buSzPct val="75000"/>
              <a:buFont typeface="Wingdings" pitchFamily="2" charset="2"/>
              <a:buChar char="l"/>
            </a:pPr>
            <a:r>
              <a:rPr lang="en-US" sz="2800" dirty="0" smtClean="0"/>
              <a:t>Examples of paragraph formatting are indenting the first line of a paragraph or double-spacing text in a paragraph.</a:t>
            </a:r>
            <a:endParaRPr lang="en-US" sz="28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11</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11</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Using AutoFormat As You Type</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11</a:t>
            </a:fld>
            <a:endParaRPr lang="en-US" sz="2600" b="1" dirty="0">
              <a:solidFill>
                <a:schemeClr val="bg1"/>
              </a:solidFill>
            </a:endParaRPr>
          </a:p>
        </p:txBody>
      </p:sp>
      <p:sp>
        <p:nvSpPr>
          <p:cNvPr id="10" name="Rectangle 7"/>
          <p:cNvSpPr txBox="1">
            <a:spLocks noChangeArrowheads="1"/>
          </p:cNvSpPr>
          <p:nvPr/>
        </p:nvSpPr>
        <p:spPr bwMode="auto">
          <a:xfrm>
            <a:off x="838200" y="2362200"/>
            <a:ext cx="7693025"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dirty="0" smtClean="0"/>
              <a:t>The </a:t>
            </a:r>
            <a:r>
              <a:rPr lang="en-US" sz="2800" b="1" dirty="0" smtClean="0"/>
              <a:t>AutoFormat As You Type </a:t>
            </a:r>
            <a:r>
              <a:rPr lang="en-US" sz="2800" dirty="0" smtClean="0"/>
              <a:t>feature automatically applies built-in formats to text as you type. </a:t>
            </a:r>
          </a:p>
          <a:p>
            <a:pPr marL="342900" lvl="0" indent="-342900" eaLnBrk="0" hangingPunct="0">
              <a:spcBef>
                <a:spcPct val="20000"/>
              </a:spcBef>
              <a:buClr>
                <a:schemeClr val="tx1"/>
              </a:buClr>
              <a:buSzPct val="75000"/>
              <a:buFont typeface="Wingdings" pitchFamily="2" charset="2"/>
              <a:buChar char="l"/>
            </a:pPr>
            <a:r>
              <a:rPr lang="en-US" sz="2800" dirty="0" smtClean="0"/>
              <a:t>You can choose which automatic formatting options you want to use on the AutoFormat As You Type tab in the AutoCorrect dialog box.</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12</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12</a:t>
            </a:fld>
            <a:endParaRPr lang="en-US" sz="2600" b="1" dirty="0">
              <a:solidFill>
                <a:schemeClr val="bg1"/>
              </a:solidFill>
            </a:endParaRPr>
          </a:p>
        </p:txBody>
      </p:sp>
      <p:sp>
        <p:nvSpPr>
          <p:cNvPr id="23555" name="Title 1"/>
          <p:cNvSpPr>
            <a:spLocks noGrp="1"/>
          </p:cNvSpPr>
          <p:nvPr>
            <p:ph type="title"/>
          </p:nvPr>
        </p:nvSpPr>
        <p:spPr>
          <a:xfrm>
            <a:off x="762000" y="762000"/>
            <a:ext cx="8382000" cy="1143000"/>
          </a:xfrm>
        </p:spPr>
        <p:txBody>
          <a:bodyPr/>
          <a:lstStyle/>
          <a:p>
            <a:pPr eaLnBrk="1" hangingPunct="1"/>
            <a:r>
              <a:rPr lang="en-US" dirty="0" smtClean="0"/>
              <a:t>Using AutoFormat As You Type (continued)</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12</a:t>
            </a:fld>
            <a:endParaRPr lang="en-US" sz="2600" b="1" dirty="0">
              <a:solidFill>
                <a:schemeClr val="bg1"/>
              </a:solidFill>
            </a:endParaRPr>
          </a:p>
        </p:txBody>
      </p:sp>
      <p:sp>
        <p:nvSpPr>
          <p:cNvPr id="9" name="Rectangle 7"/>
          <p:cNvSpPr txBox="1">
            <a:spLocks noChangeArrowheads="1"/>
          </p:cNvSpPr>
          <p:nvPr/>
        </p:nvSpPr>
        <p:spPr bwMode="auto">
          <a:xfrm>
            <a:off x="838200" y="2362200"/>
            <a:ext cx="7693025"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defRPr/>
            </a:pPr>
            <a:r>
              <a:rPr lang="en-US" sz="2000" dirty="0" smtClean="0"/>
              <a:t>AutoFormat As You Type tab in the AutoCorrect dialog box</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2050" name="Picture 2"/>
          <p:cNvPicPr>
            <a:picLocks noChangeAspect="1" noChangeArrowheads="1"/>
          </p:cNvPicPr>
          <p:nvPr/>
        </p:nvPicPr>
        <p:blipFill>
          <a:blip r:embed="rId2" cstate="print"/>
          <a:srcRect/>
          <a:stretch>
            <a:fillRect/>
          </a:stretch>
        </p:blipFill>
        <p:spPr bwMode="auto">
          <a:xfrm>
            <a:off x="3200400" y="2895600"/>
            <a:ext cx="2816600" cy="3200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13</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13</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Using Quick Parts</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13</a:t>
            </a:fld>
            <a:endParaRPr lang="en-US" sz="2600" b="1" dirty="0">
              <a:solidFill>
                <a:schemeClr val="bg1"/>
              </a:solidFill>
            </a:endParaRPr>
          </a:p>
        </p:txBody>
      </p:sp>
      <p:sp>
        <p:nvSpPr>
          <p:cNvPr id="10" name="Rectangle 7"/>
          <p:cNvSpPr txBox="1">
            <a:spLocks noChangeArrowheads="1"/>
          </p:cNvSpPr>
          <p:nvPr/>
        </p:nvSpPr>
        <p:spPr bwMode="auto">
          <a:xfrm>
            <a:off x="838200" y="2362200"/>
            <a:ext cx="7693025"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b="1" dirty="0" smtClean="0"/>
              <a:t>Building blocks </a:t>
            </a:r>
            <a:r>
              <a:rPr lang="en-US" sz="2800" dirty="0" smtClean="0"/>
              <a:t>are document parts that are stored and reused. </a:t>
            </a:r>
          </a:p>
          <a:p>
            <a:pPr marL="342900" lvl="0" indent="-342900" eaLnBrk="0" hangingPunct="0">
              <a:spcBef>
                <a:spcPct val="20000"/>
              </a:spcBef>
              <a:buClr>
                <a:schemeClr val="tx1"/>
              </a:buClr>
              <a:buSzPct val="75000"/>
              <a:buFont typeface="Wingdings" pitchFamily="2" charset="2"/>
              <a:buChar char="l"/>
            </a:pPr>
            <a:r>
              <a:rPr lang="en-US" sz="2800" b="1" dirty="0" smtClean="0"/>
              <a:t>Quick Parts</a:t>
            </a:r>
            <a:r>
              <a:rPr lang="en-US" sz="2800" dirty="0" smtClean="0"/>
              <a:t> are building blocks you create from frequently used text and then save and access </a:t>
            </a:r>
            <a:r>
              <a:rPr lang="en-US" sz="2800" dirty="0" smtClean="0"/>
              <a:t>quickly by </a:t>
            </a:r>
            <a:r>
              <a:rPr lang="en-US" sz="2800" dirty="0" smtClean="0"/>
              <a:t>clicking the Quick Parts button in the Text group on the Insert tab.</a:t>
            </a:r>
          </a:p>
          <a:p>
            <a:pPr marL="342900" lvl="0" indent="-342900" eaLnBrk="0" hangingPunct="0">
              <a:spcBef>
                <a:spcPct val="20000"/>
              </a:spcBef>
              <a:buClr>
                <a:schemeClr val="tx1"/>
              </a:buClr>
              <a:buSzPct val="75000"/>
              <a:buFont typeface="Wingdings" pitchFamily="2" charset="2"/>
              <a:buChar char="l"/>
            </a:pPr>
            <a:r>
              <a:rPr lang="en-US" sz="2800" dirty="0" smtClean="0"/>
              <a:t>Building blocks are organized into galleries. A Quick Part you create is stored in the Quick Parts gallery.</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14</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14</a:t>
            </a:fld>
            <a:endParaRPr lang="en-US" sz="2600" b="1" dirty="0">
              <a:solidFill>
                <a:schemeClr val="bg1"/>
              </a:solidFill>
            </a:endParaRPr>
          </a:p>
        </p:txBody>
      </p:sp>
      <p:sp>
        <p:nvSpPr>
          <p:cNvPr id="23555" name="Title 1"/>
          <p:cNvSpPr>
            <a:spLocks noGrp="1"/>
          </p:cNvSpPr>
          <p:nvPr>
            <p:ph type="title"/>
          </p:nvPr>
        </p:nvSpPr>
        <p:spPr>
          <a:xfrm>
            <a:off x="762000" y="762000"/>
            <a:ext cx="8382000" cy="1143000"/>
          </a:xfrm>
        </p:spPr>
        <p:txBody>
          <a:bodyPr/>
          <a:lstStyle/>
          <a:p>
            <a:pPr eaLnBrk="1" hangingPunct="1"/>
            <a:r>
              <a:rPr lang="en-US" dirty="0" smtClean="0"/>
              <a:t>Using Quick Parts (continued)</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14</a:t>
            </a:fld>
            <a:endParaRPr lang="en-US" sz="2600" b="1" dirty="0">
              <a:solidFill>
                <a:schemeClr val="bg1"/>
              </a:solidFill>
            </a:endParaRPr>
          </a:p>
        </p:txBody>
      </p:sp>
      <p:sp>
        <p:nvSpPr>
          <p:cNvPr id="9" name="Rectangle 7"/>
          <p:cNvSpPr txBox="1">
            <a:spLocks noChangeArrowheads="1"/>
          </p:cNvSpPr>
          <p:nvPr/>
        </p:nvSpPr>
        <p:spPr bwMode="auto">
          <a:xfrm>
            <a:off x="838200" y="2362200"/>
            <a:ext cx="7693025"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defRPr/>
            </a:pPr>
            <a:r>
              <a:rPr lang="en-US" sz="2000" dirty="0" smtClean="0"/>
              <a:t>Create New Building Block dialog box</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2050" name="Picture 2"/>
          <p:cNvPicPr>
            <a:picLocks noChangeAspect="1" noChangeArrowheads="1"/>
          </p:cNvPicPr>
          <p:nvPr/>
        </p:nvPicPr>
        <p:blipFill>
          <a:blip r:embed="rId2"/>
          <a:srcRect/>
          <a:stretch>
            <a:fillRect/>
          </a:stretch>
        </p:blipFill>
        <p:spPr bwMode="auto">
          <a:xfrm>
            <a:off x="1752600" y="2971800"/>
            <a:ext cx="6732587" cy="28860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15</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15</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Using AutoComplete</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15</a:t>
            </a:fld>
            <a:endParaRPr lang="en-US" sz="2600" b="1" dirty="0">
              <a:solidFill>
                <a:schemeClr val="bg1"/>
              </a:solidFill>
            </a:endParaRPr>
          </a:p>
        </p:txBody>
      </p:sp>
      <p:sp>
        <p:nvSpPr>
          <p:cNvPr id="10" name="Rectangle 7"/>
          <p:cNvSpPr txBox="1">
            <a:spLocks noChangeArrowheads="1"/>
          </p:cNvSpPr>
          <p:nvPr/>
        </p:nvSpPr>
        <p:spPr bwMode="auto">
          <a:xfrm>
            <a:off x="838200" y="2362200"/>
            <a:ext cx="7693025"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b="1" dirty="0" smtClean="0"/>
              <a:t>AutoComplete</a:t>
            </a:r>
            <a:r>
              <a:rPr lang="en-US" sz="2800" dirty="0" smtClean="0"/>
              <a:t> is a feature in Word that automatically completes the spelling of days of the week and months of the year that have more than five letters in their names. </a:t>
            </a:r>
          </a:p>
          <a:p>
            <a:pPr marL="342900" lvl="0" indent="-342900" eaLnBrk="0" hangingPunct="0">
              <a:spcBef>
                <a:spcPct val="20000"/>
              </a:spcBef>
              <a:buClr>
                <a:schemeClr val="tx1"/>
              </a:buClr>
              <a:buSzPct val="75000"/>
              <a:buFont typeface="Wingdings" pitchFamily="2" charset="2"/>
              <a:buChar char="l"/>
            </a:pPr>
            <a:r>
              <a:rPr lang="en-US" sz="2800" dirty="0" smtClean="0"/>
              <a:t>After you type the first four letters, AutoComplete suggests the complete word.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AutoShape 2"/>
          <p:cNvSpPr>
            <a:spLocks noGrp="1" noChangeArrowheads="1"/>
          </p:cNvSpPr>
          <p:nvPr>
            <p:ph type="title"/>
          </p:nvPr>
        </p:nvSpPr>
        <p:spPr>
          <a:xfrm>
            <a:off x="762000" y="762000"/>
            <a:ext cx="8382000" cy="1143000"/>
          </a:xfrm>
        </p:spPr>
        <p:txBody>
          <a:bodyPr/>
          <a:lstStyle/>
          <a:p>
            <a:pPr eaLnBrk="1" hangingPunct="1"/>
            <a:r>
              <a:rPr lang="en-US" dirty="0" smtClean="0"/>
              <a:t>Inserting the Date and Time</a:t>
            </a:r>
          </a:p>
        </p:txBody>
      </p:sp>
      <p:sp>
        <p:nvSpPr>
          <p:cNvPr id="21509" name="Rectangle 3"/>
          <p:cNvSpPr>
            <a:spLocks noGrp="1" noChangeArrowheads="1"/>
          </p:cNvSpPr>
          <p:nvPr>
            <p:ph idx="1"/>
          </p:nvPr>
        </p:nvSpPr>
        <p:spPr>
          <a:xfrm>
            <a:off x="838200" y="2362200"/>
            <a:ext cx="7693025" cy="3962400"/>
          </a:xfrm>
        </p:spPr>
        <p:txBody>
          <a:bodyPr/>
          <a:lstStyle/>
          <a:p>
            <a:pPr lvl="0"/>
            <a:r>
              <a:rPr lang="en-US" dirty="0" smtClean="0"/>
              <a:t>You can easily insert the current date and time into a document. </a:t>
            </a:r>
          </a:p>
          <a:p>
            <a:pPr lvl="0"/>
            <a:r>
              <a:rPr lang="en-US" dirty="0" smtClean="0"/>
              <a:t>You can also display the current date whenever you open the document. </a:t>
            </a:r>
          </a:p>
          <a:p>
            <a:pPr lvl="1"/>
            <a:r>
              <a:rPr lang="en-US" dirty="0" smtClean="0"/>
              <a:t>For example, if you create a report on a regular basis, you would probably want the current date displayed each time you opened the document</a:t>
            </a:r>
          </a:p>
        </p:txBody>
      </p:sp>
      <p:sp>
        <p:nvSpPr>
          <p:cNvPr id="21505" name="Rectangle 13"/>
          <p:cNvSpPr>
            <a:spLocks noGrp="1" noChangeArrowheads="1"/>
          </p:cNvSpPr>
          <p:nvPr>
            <p:ph type="sldNum" sz="quarter" idx="10"/>
          </p:nvPr>
        </p:nvSpPr>
        <p:spPr>
          <a:noFill/>
        </p:spPr>
        <p:txBody>
          <a:bodyPr/>
          <a:lstStyle/>
          <a:p>
            <a:fld id="{A698578E-FDB1-4372-AD30-2E5C40FDD34F}" type="slidenum">
              <a:rPr lang="en-US" smtClean="0"/>
              <a:pPr/>
              <a:t>16</a:t>
            </a:fld>
            <a:endParaRPr lang="en-US" dirty="0" smtClean="0"/>
          </a:p>
        </p:txBody>
      </p:sp>
      <p:sp>
        <p:nvSpPr>
          <p:cNvPr id="215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737C02A-06E1-45C7-BAA2-11B624447972}" type="slidenum">
              <a:rPr lang="en-US" sz="2600" b="1">
                <a:solidFill>
                  <a:schemeClr val="bg1"/>
                </a:solidFill>
              </a:rPr>
              <a:pPr/>
              <a:t>16</a:t>
            </a:fld>
            <a:endParaRPr lang="en-US" sz="2600" b="1" dirty="0">
              <a:solidFill>
                <a:schemeClr val="bg1"/>
              </a:solidFill>
            </a:endParaRPr>
          </a:p>
        </p:txBody>
      </p:sp>
      <p:sp>
        <p:nvSpPr>
          <p:cNvPr id="2150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8C6EF71-21AF-470D-9168-B659540BE69C}" type="slidenum">
              <a:rPr lang="en-US" sz="2600" b="1">
                <a:solidFill>
                  <a:schemeClr val="bg1"/>
                </a:solidFill>
              </a:rPr>
              <a:pPr/>
              <a:t>16</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AutoShape 2"/>
          <p:cNvSpPr>
            <a:spLocks noGrp="1" noChangeArrowheads="1"/>
          </p:cNvSpPr>
          <p:nvPr>
            <p:ph type="title"/>
          </p:nvPr>
        </p:nvSpPr>
        <p:spPr>
          <a:xfrm>
            <a:off x="762000" y="762000"/>
            <a:ext cx="8382000" cy="1143000"/>
          </a:xfrm>
        </p:spPr>
        <p:txBody>
          <a:bodyPr/>
          <a:lstStyle/>
          <a:p>
            <a:pPr eaLnBrk="1" hangingPunct="1"/>
            <a:r>
              <a:rPr lang="en-US" dirty="0" smtClean="0"/>
              <a:t>Checking Spelling and Grammar as You Type</a:t>
            </a:r>
          </a:p>
        </p:txBody>
      </p:sp>
      <p:sp>
        <p:nvSpPr>
          <p:cNvPr id="21509" name="Rectangle 3"/>
          <p:cNvSpPr>
            <a:spLocks noGrp="1" noChangeArrowheads="1"/>
          </p:cNvSpPr>
          <p:nvPr>
            <p:ph idx="1"/>
          </p:nvPr>
        </p:nvSpPr>
        <p:spPr>
          <a:xfrm>
            <a:off x="838200" y="2362200"/>
            <a:ext cx="7693025" cy="3962400"/>
          </a:xfrm>
        </p:spPr>
        <p:txBody>
          <a:bodyPr/>
          <a:lstStyle/>
          <a:p>
            <a:pPr lvl="0"/>
            <a:r>
              <a:rPr lang="en-US" b="1" dirty="0" smtClean="0"/>
              <a:t>Automatic spell checking </a:t>
            </a:r>
            <a:r>
              <a:rPr lang="en-US" dirty="0" smtClean="0"/>
              <a:t>flags possible misspelled words right after you type them.</a:t>
            </a:r>
          </a:p>
          <a:p>
            <a:pPr lvl="1"/>
            <a:r>
              <a:rPr lang="en-US" dirty="0" smtClean="0"/>
              <a:t>A red, wavy underline indicates Word cannot find that word in its built-in dictionary.</a:t>
            </a:r>
          </a:p>
          <a:p>
            <a:pPr lvl="1"/>
            <a:r>
              <a:rPr lang="en-US" dirty="0" smtClean="0"/>
              <a:t>A blue, wavy underline indicates a word that might be misused. </a:t>
            </a:r>
          </a:p>
          <a:p>
            <a:pPr lvl="0"/>
            <a:r>
              <a:rPr lang="en-US" dirty="0" smtClean="0"/>
              <a:t>With </a:t>
            </a:r>
            <a:r>
              <a:rPr lang="en-US" b="1" dirty="0" smtClean="0"/>
              <a:t>contextual spell checking</a:t>
            </a:r>
            <a:r>
              <a:rPr lang="en-US" dirty="0" smtClean="0"/>
              <a:t>, Word identifies possible misusage by examining the context in which the word is used. </a:t>
            </a:r>
          </a:p>
          <a:p>
            <a:endParaRPr lang="en-US" dirty="0" smtClean="0"/>
          </a:p>
        </p:txBody>
      </p:sp>
      <p:sp>
        <p:nvSpPr>
          <p:cNvPr id="21505" name="Rectangle 13"/>
          <p:cNvSpPr>
            <a:spLocks noGrp="1" noChangeArrowheads="1"/>
          </p:cNvSpPr>
          <p:nvPr>
            <p:ph type="sldNum" sz="quarter" idx="10"/>
          </p:nvPr>
        </p:nvSpPr>
        <p:spPr>
          <a:noFill/>
        </p:spPr>
        <p:txBody>
          <a:bodyPr/>
          <a:lstStyle/>
          <a:p>
            <a:fld id="{A698578E-FDB1-4372-AD30-2E5C40FDD34F}" type="slidenum">
              <a:rPr lang="en-US" smtClean="0"/>
              <a:pPr/>
              <a:t>17</a:t>
            </a:fld>
            <a:endParaRPr lang="en-US" dirty="0" smtClean="0"/>
          </a:p>
        </p:txBody>
      </p:sp>
      <p:sp>
        <p:nvSpPr>
          <p:cNvPr id="215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737C02A-06E1-45C7-BAA2-11B624447972}" type="slidenum">
              <a:rPr lang="en-US" sz="2600" b="1">
                <a:solidFill>
                  <a:schemeClr val="bg1"/>
                </a:solidFill>
              </a:rPr>
              <a:pPr/>
              <a:t>17</a:t>
            </a:fld>
            <a:endParaRPr lang="en-US" sz="2600" b="1" dirty="0">
              <a:solidFill>
                <a:schemeClr val="bg1"/>
              </a:solidFill>
            </a:endParaRPr>
          </a:p>
        </p:txBody>
      </p:sp>
      <p:sp>
        <p:nvSpPr>
          <p:cNvPr id="2150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8C6EF71-21AF-470D-9168-B659540BE69C}" type="slidenum">
              <a:rPr lang="en-US" sz="2600" b="1">
                <a:solidFill>
                  <a:schemeClr val="bg1"/>
                </a:solidFill>
              </a:rPr>
              <a:pPr/>
              <a:t>17</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18</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18</a:t>
            </a:fld>
            <a:endParaRPr lang="en-US" sz="2600" b="1" dirty="0">
              <a:solidFill>
                <a:schemeClr val="bg1"/>
              </a:solidFill>
            </a:endParaRPr>
          </a:p>
        </p:txBody>
      </p:sp>
      <p:sp>
        <p:nvSpPr>
          <p:cNvPr id="23555" name="Title 1"/>
          <p:cNvSpPr>
            <a:spLocks noGrp="1"/>
          </p:cNvSpPr>
          <p:nvPr>
            <p:ph type="title"/>
          </p:nvPr>
        </p:nvSpPr>
        <p:spPr>
          <a:xfrm>
            <a:off x="762000" y="762000"/>
            <a:ext cx="8382000" cy="1143000"/>
          </a:xfrm>
        </p:spPr>
        <p:txBody>
          <a:bodyPr/>
          <a:lstStyle/>
          <a:p>
            <a:pPr eaLnBrk="1" hangingPunct="1"/>
            <a:r>
              <a:rPr lang="en-US" dirty="0" smtClean="0"/>
              <a:t>Checking Spelling and Grammar as You Type (continued)</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18</a:t>
            </a:fld>
            <a:endParaRPr lang="en-US" sz="2600" b="1" dirty="0">
              <a:solidFill>
                <a:schemeClr val="bg1"/>
              </a:solidFill>
            </a:endParaRPr>
          </a:p>
        </p:txBody>
      </p:sp>
      <p:sp>
        <p:nvSpPr>
          <p:cNvPr id="9" name="Rectangle 7"/>
          <p:cNvSpPr txBox="1">
            <a:spLocks noChangeArrowheads="1"/>
          </p:cNvSpPr>
          <p:nvPr/>
        </p:nvSpPr>
        <p:spPr bwMode="auto">
          <a:xfrm>
            <a:off x="838200" y="2362200"/>
            <a:ext cx="7693025"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defRPr/>
            </a:pPr>
            <a:r>
              <a:rPr lang="en-US" sz="2000" dirty="0" smtClean="0"/>
              <a:t>Spelling and grammar options in the Word Options dialog box</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4098" name="Picture 2"/>
          <p:cNvPicPr>
            <a:picLocks noChangeAspect="1" noChangeArrowheads="1"/>
          </p:cNvPicPr>
          <p:nvPr/>
        </p:nvPicPr>
        <p:blipFill>
          <a:blip r:embed="rId2" cstate="print"/>
          <a:srcRect/>
          <a:stretch>
            <a:fillRect/>
          </a:stretch>
        </p:blipFill>
        <p:spPr bwMode="auto">
          <a:xfrm>
            <a:off x="1752600" y="2743200"/>
            <a:ext cx="5911214" cy="35671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19</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19</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Checking Spelling and Grammar as You Type (continued)</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19</a:t>
            </a:fld>
            <a:endParaRPr lang="en-US" sz="2600" b="1" dirty="0">
              <a:solidFill>
                <a:schemeClr val="bg1"/>
              </a:solidFill>
            </a:endParaRPr>
          </a:p>
        </p:txBody>
      </p:sp>
      <p:sp>
        <p:nvSpPr>
          <p:cNvPr id="10" name="Rectangle 7"/>
          <p:cNvSpPr txBox="1">
            <a:spLocks noChangeArrowheads="1"/>
          </p:cNvSpPr>
          <p:nvPr/>
        </p:nvSpPr>
        <p:spPr bwMode="auto">
          <a:xfrm>
            <a:off x="838200" y="2362200"/>
            <a:ext cx="7693025"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b="1" dirty="0" smtClean="0"/>
              <a:t>Automatic grammar checking</a:t>
            </a:r>
            <a:r>
              <a:rPr lang="en-US" sz="2800" dirty="0" smtClean="0"/>
              <a:t> examines your document for grammatical errors. </a:t>
            </a:r>
          </a:p>
          <a:p>
            <a:pPr marL="742950" lvl="1" indent="-285750" eaLnBrk="0" hangingPunct="0">
              <a:spcBef>
                <a:spcPct val="20000"/>
              </a:spcBef>
              <a:buClr>
                <a:schemeClr val="tx1"/>
              </a:buClr>
              <a:buSzPct val="75000"/>
            </a:pPr>
            <a:r>
              <a:rPr lang="en-US" sz="2400" dirty="0" smtClean="0">
                <a:latin typeface="+mn-lt"/>
              </a:rPr>
              <a:t>-  When it finds a possible error, the word, phrase, or sentence is underlined with a green, wavy line. </a:t>
            </a:r>
          </a:p>
          <a:p>
            <a:pPr marL="342900" lvl="0" indent="-342900" eaLnBrk="0" hangingPunct="0">
              <a:spcBef>
                <a:spcPct val="20000"/>
              </a:spcBef>
              <a:buClr>
                <a:schemeClr val="tx1"/>
              </a:buClr>
              <a:buSzPct val="75000"/>
              <a:buFont typeface="Wingdings" pitchFamily="2" charset="2"/>
              <a:buChar char="l"/>
            </a:pPr>
            <a:r>
              <a:rPr lang="en-US" sz="2800" dirty="0" smtClean="0"/>
              <a:t>The automatic grammar checker looks for errors such </a:t>
            </a:r>
            <a:r>
              <a:rPr lang="en-US" sz="2800" dirty="0" smtClean="0"/>
              <a:t>as:</a:t>
            </a:r>
          </a:p>
          <a:p>
            <a:pPr marL="800100" lvl="1" indent="-342900" eaLnBrk="0" hangingPunct="0">
              <a:spcBef>
                <a:spcPct val="20000"/>
              </a:spcBef>
              <a:buClr>
                <a:schemeClr val="tx1"/>
              </a:buClr>
              <a:buSzPct val="75000"/>
              <a:buFont typeface="Wingdings" pitchFamily="2" charset="2"/>
              <a:buChar char="l"/>
            </a:pPr>
            <a:r>
              <a:rPr lang="en-US" sz="2800" dirty="0" smtClean="0"/>
              <a:t>capitalization </a:t>
            </a:r>
            <a:r>
              <a:rPr lang="en-US" sz="2800" dirty="0" smtClean="0"/>
              <a:t>errors, commonly confused words, misused words, passive sentences, and punctuation problems.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3"/>
          <p:cNvSpPr>
            <a:spLocks noGrp="1" noChangeArrowheads="1"/>
          </p:cNvSpPr>
          <p:nvPr>
            <p:ph type="sldNum" sz="quarter" idx="10"/>
          </p:nvPr>
        </p:nvSpPr>
        <p:spPr>
          <a:noFill/>
        </p:spPr>
        <p:txBody>
          <a:bodyPr/>
          <a:lstStyle/>
          <a:p>
            <a:fld id="{3769EB59-9793-4B47-8BE4-4A8B6681B855}" type="slidenum">
              <a:rPr lang="en-US" smtClean="0"/>
              <a:pPr/>
              <a:t>2</a:t>
            </a:fld>
            <a:endParaRPr lang="en-US" dirty="0" smtClean="0"/>
          </a:p>
        </p:txBody>
      </p:sp>
      <p:sp>
        <p:nvSpPr>
          <p:cNvPr id="1843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91B3FC7-AE07-49A7-8866-40A3DCAD554D}" type="slidenum">
              <a:rPr lang="en-US" sz="2600" b="1">
                <a:solidFill>
                  <a:schemeClr val="bg1"/>
                </a:solidFill>
              </a:rPr>
              <a:pPr/>
              <a:t>2</a:t>
            </a:fld>
            <a:endParaRPr lang="en-US" sz="2600" b="1" dirty="0">
              <a:solidFill>
                <a:schemeClr val="bg1"/>
              </a:solidFill>
            </a:endParaRPr>
          </a:p>
        </p:txBody>
      </p:sp>
      <p:sp>
        <p:nvSpPr>
          <p:cNvPr id="18435"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DED19086-1667-4B58-8A85-0400463DC0CE}" type="slidenum">
              <a:rPr lang="en-US" sz="2600" b="1">
                <a:solidFill>
                  <a:schemeClr val="bg1"/>
                </a:solidFill>
              </a:rPr>
              <a:pPr/>
              <a:t>2</a:t>
            </a:fld>
            <a:endParaRPr lang="en-US" sz="2600" b="1" dirty="0">
              <a:solidFill>
                <a:schemeClr val="bg1"/>
              </a:solidFill>
            </a:endParaRPr>
          </a:p>
        </p:txBody>
      </p:sp>
      <p:sp>
        <p:nvSpPr>
          <p:cNvPr id="18436" name="AutoShape 2"/>
          <p:cNvSpPr>
            <a:spLocks noGrp="1" noChangeArrowheads="1"/>
          </p:cNvSpPr>
          <p:nvPr>
            <p:ph type="title"/>
          </p:nvPr>
        </p:nvSpPr>
        <p:spPr/>
        <p:txBody>
          <a:bodyPr/>
          <a:lstStyle/>
          <a:p>
            <a:pPr eaLnBrk="1" hangingPunct="1"/>
            <a:r>
              <a:rPr lang="en-US" dirty="0" smtClean="0"/>
              <a:t>Objectives</a:t>
            </a:r>
          </a:p>
        </p:txBody>
      </p:sp>
      <p:sp>
        <p:nvSpPr>
          <p:cNvPr id="18437" name="Rectangle 3"/>
          <p:cNvSpPr>
            <a:spLocks noGrp="1" noChangeArrowheads="1"/>
          </p:cNvSpPr>
          <p:nvPr>
            <p:ph type="body" idx="1"/>
          </p:nvPr>
        </p:nvSpPr>
        <p:spPr/>
        <p:txBody>
          <a:bodyPr/>
          <a:lstStyle/>
          <a:p>
            <a:r>
              <a:rPr lang="en-US" dirty="0" smtClean="0"/>
              <a:t>Use AutoCorrect.</a:t>
            </a:r>
          </a:p>
          <a:p>
            <a:r>
              <a:rPr lang="en-US" dirty="0" smtClean="0"/>
              <a:t>Use AutoFormat As You Type.</a:t>
            </a:r>
          </a:p>
          <a:p>
            <a:r>
              <a:rPr lang="en-US" dirty="0" smtClean="0"/>
              <a:t>Create, insert, and delete Quick Parts.</a:t>
            </a:r>
          </a:p>
          <a:p>
            <a:r>
              <a:rPr lang="en-US" dirty="0" smtClean="0"/>
              <a:t>Use AutoComplete.</a:t>
            </a:r>
          </a:p>
          <a:p>
            <a:r>
              <a:rPr lang="en-US" dirty="0" smtClean="0"/>
              <a:t>Insert the current date and time.</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Spelling and Grammar as You Type (continued)</a:t>
            </a:r>
            <a:endParaRPr lang="en-US" dirty="0"/>
          </a:p>
        </p:txBody>
      </p:sp>
      <p:sp>
        <p:nvSpPr>
          <p:cNvPr id="3" name="Content Placeholder 2"/>
          <p:cNvSpPr>
            <a:spLocks noGrp="1"/>
          </p:cNvSpPr>
          <p:nvPr>
            <p:ph idx="1"/>
          </p:nvPr>
        </p:nvSpPr>
        <p:spPr>
          <a:xfrm>
            <a:off x="838200" y="2362200"/>
            <a:ext cx="7693025" cy="4038600"/>
          </a:xfrm>
        </p:spPr>
        <p:txBody>
          <a:bodyPr/>
          <a:lstStyle/>
          <a:p>
            <a:pPr lvl="0"/>
            <a:r>
              <a:rPr lang="en-US" sz="2400" b="1" dirty="0" smtClean="0"/>
              <a:t>Automatic grammar checking</a:t>
            </a:r>
            <a:r>
              <a:rPr lang="en-US" sz="2400" dirty="0" smtClean="0"/>
              <a:t> examines your document for grammatical </a:t>
            </a:r>
            <a:r>
              <a:rPr lang="en-US" sz="2400" dirty="0" smtClean="0"/>
              <a:t>errors.</a:t>
            </a:r>
          </a:p>
          <a:p>
            <a:pPr lvl="1"/>
            <a:r>
              <a:rPr lang="en-US" sz="1800" dirty="0" smtClean="0"/>
              <a:t>When </a:t>
            </a:r>
            <a:r>
              <a:rPr lang="en-US" sz="1800" dirty="0" smtClean="0"/>
              <a:t>it finds a possible error, the word, phrase, or sentence is underlined with a green, wavy line</a:t>
            </a:r>
            <a:r>
              <a:rPr lang="en-US" sz="1800" dirty="0" smtClean="0"/>
              <a:t>.</a:t>
            </a:r>
          </a:p>
          <a:p>
            <a:r>
              <a:rPr lang="en-US" sz="2400" dirty="0" smtClean="0"/>
              <a:t>The automatic grammar checker looks for errors such </a:t>
            </a:r>
            <a:r>
              <a:rPr lang="en-US" sz="2400" dirty="0" smtClean="0"/>
              <a:t>as:</a:t>
            </a:r>
          </a:p>
          <a:p>
            <a:pPr lvl="1"/>
            <a:r>
              <a:rPr lang="en-US" sz="1800" dirty="0" smtClean="0"/>
              <a:t>capitalization errors</a:t>
            </a:r>
          </a:p>
          <a:p>
            <a:pPr lvl="1"/>
            <a:r>
              <a:rPr lang="en-US" sz="1800" dirty="0" smtClean="0"/>
              <a:t>m</a:t>
            </a:r>
            <a:r>
              <a:rPr lang="en-US" sz="1800" dirty="0" smtClean="0"/>
              <a:t>isused words</a:t>
            </a:r>
          </a:p>
          <a:p>
            <a:pPr lvl="1"/>
            <a:r>
              <a:rPr lang="en-US" sz="1800" smtClean="0"/>
              <a:t>commonly </a:t>
            </a:r>
            <a:r>
              <a:rPr lang="en-US" sz="1800" dirty="0" smtClean="0"/>
              <a:t>confused words</a:t>
            </a:r>
          </a:p>
          <a:p>
            <a:pPr lvl="1"/>
            <a:r>
              <a:rPr lang="en-US" sz="1800" dirty="0" smtClean="0"/>
              <a:t>p</a:t>
            </a:r>
            <a:r>
              <a:rPr lang="en-US" sz="1800" dirty="0" smtClean="0"/>
              <a:t>assive sentences</a:t>
            </a:r>
          </a:p>
          <a:p>
            <a:pPr lvl="1"/>
            <a:r>
              <a:rPr lang="en-US" sz="1800" dirty="0" smtClean="0"/>
              <a:t>p</a:t>
            </a:r>
            <a:r>
              <a:rPr lang="en-US" sz="1800" dirty="0" smtClean="0"/>
              <a:t>unctuation problems</a:t>
            </a:r>
          </a:p>
          <a:p>
            <a:pPr lvl="1"/>
            <a:endParaRPr lang="en-US" dirty="0" smtClean="0"/>
          </a:p>
          <a:p>
            <a:pPr lvl="1">
              <a:buNone/>
            </a:pPr>
            <a:endParaRPr lang="en-US"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20</a:t>
            </a:fld>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3"/>
          <p:cNvSpPr>
            <a:spLocks noGrp="1" noChangeArrowheads="1"/>
          </p:cNvSpPr>
          <p:nvPr>
            <p:ph type="sldNum" sz="quarter" idx="10"/>
          </p:nvPr>
        </p:nvSpPr>
        <p:spPr>
          <a:noFill/>
        </p:spPr>
        <p:txBody>
          <a:bodyPr/>
          <a:lstStyle/>
          <a:p>
            <a:fld id="{44951DFB-B010-4968-A34E-0373B228D918}" type="slidenum">
              <a:rPr lang="en-US" smtClean="0"/>
              <a:pPr/>
              <a:t>21</a:t>
            </a:fld>
            <a:endParaRPr lang="en-US" dirty="0" smtClean="0"/>
          </a:p>
        </p:txBody>
      </p:sp>
      <p:sp>
        <p:nvSpPr>
          <p:cNvPr id="2457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295426A8-5ECE-4760-AA32-165EEE98E985}" type="slidenum">
              <a:rPr lang="en-US" sz="2600" b="1">
                <a:solidFill>
                  <a:schemeClr val="bg1"/>
                </a:solidFill>
              </a:rPr>
              <a:pPr/>
              <a:t>21</a:t>
            </a:fld>
            <a:endParaRPr lang="en-US" sz="2600" b="1" dirty="0">
              <a:solidFill>
                <a:schemeClr val="bg1"/>
              </a:solidFill>
            </a:endParaRPr>
          </a:p>
        </p:txBody>
      </p:sp>
      <p:sp>
        <p:nvSpPr>
          <p:cNvPr id="24579" name="Title 1"/>
          <p:cNvSpPr>
            <a:spLocks noGrp="1"/>
          </p:cNvSpPr>
          <p:nvPr>
            <p:ph type="title"/>
          </p:nvPr>
        </p:nvSpPr>
        <p:spPr/>
        <p:txBody>
          <a:bodyPr/>
          <a:lstStyle/>
          <a:p>
            <a:pPr eaLnBrk="1" hangingPunct="1"/>
            <a:r>
              <a:rPr lang="en-US" dirty="0" smtClean="0"/>
              <a:t>Using the Spelling and Grammar Checker</a:t>
            </a:r>
          </a:p>
        </p:txBody>
      </p:sp>
      <p:sp>
        <p:nvSpPr>
          <p:cNvPr id="24580" name="Rectangle 7"/>
          <p:cNvSpPr>
            <a:spLocks noGrp="1" noChangeArrowheads="1"/>
          </p:cNvSpPr>
          <p:nvPr>
            <p:ph type="body" sz="half" idx="4294967295"/>
          </p:nvPr>
        </p:nvSpPr>
        <p:spPr>
          <a:xfrm>
            <a:off x="838200" y="2362200"/>
            <a:ext cx="7693025" cy="3962400"/>
          </a:xfrm>
        </p:spPr>
        <p:txBody>
          <a:bodyPr/>
          <a:lstStyle/>
          <a:p>
            <a:pPr lvl="0"/>
            <a:r>
              <a:rPr lang="en-US" dirty="0" smtClean="0"/>
              <a:t>You can use the Spelling and Grammar dialog box to check a document’s spelling and grammar after you finish typing. You can check an entire document or a selected portion of a document. </a:t>
            </a:r>
          </a:p>
          <a:p>
            <a:pPr lvl="0"/>
            <a:r>
              <a:rPr lang="en-US" dirty="0" smtClean="0"/>
              <a:t>The options in the Spelling and Grammar dialog box change depending on the nature of the current error. </a:t>
            </a:r>
          </a:p>
        </p:txBody>
      </p:sp>
      <p:sp>
        <p:nvSpPr>
          <p:cNvPr id="2458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7CC46551-2CCF-4FFC-A628-61EBB5FCDCA3}" type="slidenum">
              <a:rPr lang="en-US" sz="2600" b="1">
                <a:solidFill>
                  <a:schemeClr val="bg1"/>
                </a:solidFill>
              </a:rPr>
              <a:pPr/>
              <a:t>21</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3"/>
          <p:cNvSpPr>
            <a:spLocks noGrp="1" noChangeArrowheads="1"/>
          </p:cNvSpPr>
          <p:nvPr>
            <p:ph type="sldNum" sz="quarter" idx="10"/>
          </p:nvPr>
        </p:nvSpPr>
        <p:spPr>
          <a:noFill/>
        </p:spPr>
        <p:txBody>
          <a:bodyPr/>
          <a:lstStyle/>
          <a:p>
            <a:fld id="{44951DFB-B010-4968-A34E-0373B228D918}" type="slidenum">
              <a:rPr lang="en-US" smtClean="0"/>
              <a:pPr/>
              <a:t>22</a:t>
            </a:fld>
            <a:endParaRPr lang="en-US" dirty="0" smtClean="0"/>
          </a:p>
        </p:txBody>
      </p:sp>
      <p:sp>
        <p:nvSpPr>
          <p:cNvPr id="2457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295426A8-5ECE-4760-AA32-165EEE98E985}" type="slidenum">
              <a:rPr lang="en-US" sz="2600" b="1">
                <a:solidFill>
                  <a:schemeClr val="bg1"/>
                </a:solidFill>
              </a:rPr>
              <a:pPr/>
              <a:t>22</a:t>
            </a:fld>
            <a:endParaRPr lang="en-US" sz="2600" b="1" dirty="0">
              <a:solidFill>
                <a:schemeClr val="bg1"/>
              </a:solidFill>
            </a:endParaRPr>
          </a:p>
        </p:txBody>
      </p:sp>
      <p:sp>
        <p:nvSpPr>
          <p:cNvPr id="24579" name="Title 1"/>
          <p:cNvSpPr>
            <a:spLocks noGrp="1"/>
          </p:cNvSpPr>
          <p:nvPr>
            <p:ph type="title"/>
          </p:nvPr>
        </p:nvSpPr>
        <p:spPr/>
        <p:txBody>
          <a:bodyPr/>
          <a:lstStyle/>
          <a:p>
            <a:pPr eaLnBrk="1" hangingPunct="1"/>
            <a:r>
              <a:rPr lang="en-US" dirty="0" smtClean="0"/>
              <a:t>Using the Thesaurus</a:t>
            </a:r>
          </a:p>
        </p:txBody>
      </p:sp>
      <p:sp>
        <p:nvSpPr>
          <p:cNvPr id="24580" name="Rectangle 7"/>
          <p:cNvSpPr>
            <a:spLocks noGrp="1" noChangeArrowheads="1"/>
          </p:cNvSpPr>
          <p:nvPr>
            <p:ph type="body" sz="half" idx="4294967295"/>
          </p:nvPr>
        </p:nvSpPr>
        <p:spPr>
          <a:xfrm>
            <a:off x="838200" y="2362200"/>
            <a:ext cx="7693025" cy="3962400"/>
          </a:xfrm>
        </p:spPr>
        <p:txBody>
          <a:bodyPr/>
          <a:lstStyle/>
          <a:p>
            <a:pPr lvl="0"/>
            <a:r>
              <a:rPr lang="en-US" dirty="0" smtClean="0"/>
              <a:t>The </a:t>
            </a:r>
            <a:r>
              <a:rPr lang="en-US" b="1" dirty="0" smtClean="0"/>
              <a:t>Thesaurus</a:t>
            </a:r>
            <a:r>
              <a:rPr lang="en-US" dirty="0" smtClean="0"/>
              <a:t> is a useful feature for finding a synonym (a word with a similar meaning) for a word in your document. </a:t>
            </a:r>
          </a:p>
          <a:p>
            <a:pPr lvl="0"/>
            <a:r>
              <a:rPr lang="en-US" dirty="0" smtClean="0"/>
              <a:t>For some words, the Thesaurus also lists antonyms, or words with opposite meanings. </a:t>
            </a:r>
          </a:p>
        </p:txBody>
      </p:sp>
      <p:sp>
        <p:nvSpPr>
          <p:cNvPr id="2458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7CC46551-2CCF-4FFC-A628-61EBB5FCDCA3}" type="slidenum">
              <a:rPr lang="en-US" sz="2600" b="1">
                <a:solidFill>
                  <a:schemeClr val="bg1"/>
                </a:solidFill>
              </a:rPr>
              <a:pPr/>
              <a:t>22</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3"/>
          <p:cNvSpPr>
            <a:spLocks noGrp="1" noChangeArrowheads="1"/>
          </p:cNvSpPr>
          <p:nvPr>
            <p:ph type="sldNum" sz="quarter" idx="10"/>
          </p:nvPr>
        </p:nvSpPr>
        <p:spPr>
          <a:noFill/>
        </p:spPr>
        <p:txBody>
          <a:bodyPr/>
          <a:lstStyle/>
          <a:p>
            <a:fld id="{44951DFB-B010-4968-A34E-0373B228D918}" type="slidenum">
              <a:rPr lang="en-US" smtClean="0"/>
              <a:pPr/>
              <a:t>23</a:t>
            </a:fld>
            <a:endParaRPr lang="en-US" dirty="0" smtClean="0"/>
          </a:p>
        </p:txBody>
      </p:sp>
      <p:sp>
        <p:nvSpPr>
          <p:cNvPr id="2457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295426A8-5ECE-4760-AA32-165EEE98E985}" type="slidenum">
              <a:rPr lang="en-US" sz="2600" b="1">
                <a:solidFill>
                  <a:schemeClr val="bg1"/>
                </a:solidFill>
              </a:rPr>
              <a:pPr/>
              <a:t>23</a:t>
            </a:fld>
            <a:endParaRPr lang="en-US" sz="2600" b="1" dirty="0">
              <a:solidFill>
                <a:schemeClr val="bg1"/>
              </a:solidFill>
            </a:endParaRPr>
          </a:p>
        </p:txBody>
      </p:sp>
      <p:sp>
        <p:nvSpPr>
          <p:cNvPr id="24579" name="Title 1"/>
          <p:cNvSpPr>
            <a:spLocks noGrp="1"/>
          </p:cNvSpPr>
          <p:nvPr>
            <p:ph type="title"/>
          </p:nvPr>
        </p:nvSpPr>
        <p:spPr/>
        <p:txBody>
          <a:bodyPr/>
          <a:lstStyle/>
          <a:p>
            <a:pPr eaLnBrk="1" hangingPunct="1"/>
            <a:r>
              <a:rPr lang="en-US" dirty="0" smtClean="0"/>
              <a:t>Inserting Symbols</a:t>
            </a:r>
          </a:p>
        </p:txBody>
      </p:sp>
      <p:sp>
        <p:nvSpPr>
          <p:cNvPr id="24580" name="Rectangle 7"/>
          <p:cNvSpPr>
            <a:spLocks noGrp="1" noChangeArrowheads="1"/>
          </p:cNvSpPr>
          <p:nvPr>
            <p:ph type="body" sz="half" idx="4294967295"/>
          </p:nvPr>
        </p:nvSpPr>
        <p:spPr>
          <a:xfrm>
            <a:off x="838200" y="2362200"/>
            <a:ext cx="7693025" cy="3962400"/>
          </a:xfrm>
        </p:spPr>
        <p:txBody>
          <a:bodyPr/>
          <a:lstStyle/>
          <a:p>
            <a:pPr lvl="0"/>
            <a:r>
              <a:rPr lang="en-US" dirty="0" smtClean="0"/>
              <a:t>Commonly used symbols are on the menu. </a:t>
            </a:r>
          </a:p>
          <a:p>
            <a:pPr lvl="0"/>
            <a:r>
              <a:rPr lang="en-US" dirty="0" smtClean="0"/>
              <a:t>If a symbol is not on the menu, click More Symbols to open the Symbol dialog box. Once inserted, the new symbol will replace one of the other symbols on the menu to make it easier for you to insert it again.</a:t>
            </a:r>
          </a:p>
          <a:p>
            <a:pPr lvl="0"/>
            <a:endParaRPr lang="en-US" dirty="0" smtClean="0"/>
          </a:p>
        </p:txBody>
      </p:sp>
      <p:sp>
        <p:nvSpPr>
          <p:cNvPr id="2458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7CC46551-2CCF-4FFC-A628-61EBB5FCDCA3}" type="slidenum">
              <a:rPr lang="en-US" sz="2600" b="1">
                <a:solidFill>
                  <a:schemeClr val="bg1"/>
                </a:solidFill>
              </a:rPr>
              <a:pPr/>
              <a:t>23</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24</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24</a:t>
            </a:fld>
            <a:endParaRPr lang="en-US" sz="2600" b="1" dirty="0">
              <a:solidFill>
                <a:schemeClr val="bg1"/>
              </a:solidFill>
            </a:endParaRPr>
          </a:p>
        </p:txBody>
      </p:sp>
      <p:sp>
        <p:nvSpPr>
          <p:cNvPr id="23555" name="Title 1"/>
          <p:cNvSpPr>
            <a:spLocks noGrp="1"/>
          </p:cNvSpPr>
          <p:nvPr>
            <p:ph type="title"/>
          </p:nvPr>
        </p:nvSpPr>
        <p:spPr>
          <a:xfrm>
            <a:off x="762000" y="762000"/>
            <a:ext cx="8382000" cy="1143000"/>
          </a:xfrm>
        </p:spPr>
        <p:txBody>
          <a:bodyPr/>
          <a:lstStyle/>
          <a:p>
            <a:pPr eaLnBrk="1" hangingPunct="1"/>
            <a:r>
              <a:rPr lang="en-US" dirty="0" smtClean="0"/>
              <a:t>Inserting Symbols (continued)</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24</a:t>
            </a:fld>
            <a:endParaRPr lang="en-US" sz="2600" b="1" dirty="0">
              <a:solidFill>
                <a:schemeClr val="bg1"/>
              </a:solidFill>
            </a:endParaRPr>
          </a:p>
        </p:txBody>
      </p:sp>
      <p:sp>
        <p:nvSpPr>
          <p:cNvPr id="9" name="Rectangle 7"/>
          <p:cNvSpPr txBox="1">
            <a:spLocks noChangeArrowheads="1"/>
          </p:cNvSpPr>
          <p:nvPr/>
        </p:nvSpPr>
        <p:spPr bwMode="auto">
          <a:xfrm>
            <a:off x="838200" y="2362200"/>
            <a:ext cx="7693025"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defRPr/>
            </a:pPr>
            <a:r>
              <a:rPr lang="en-US" sz="2000" dirty="0" smtClean="0"/>
              <a:t>Symbol dialog box</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5122" name="Picture 2"/>
          <p:cNvPicPr>
            <a:picLocks noChangeAspect="1" noChangeArrowheads="1"/>
          </p:cNvPicPr>
          <p:nvPr/>
        </p:nvPicPr>
        <p:blipFill>
          <a:blip r:embed="rId2" cstate="print"/>
          <a:srcRect/>
          <a:stretch>
            <a:fillRect/>
          </a:stretch>
        </p:blipFill>
        <p:spPr bwMode="auto">
          <a:xfrm>
            <a:off x="2590800" y="2895600"/>
            <a:ext cx="4379495" cy="3200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3"/>
          <p:cNvSpPr>
            <a:spLocks noGrp="1" noChangeArrowheads="1"/>
          </p:cNvSpPr>
          <p:nvPr>
            <p:ph type="sldNum" sz="quarter" idx="10"/>
          </p:nvPr>
        </p:nvSpPr>
        <p:spPr>
          <a:noFill/>
        </p:spPr>
        <p:txBody>
          <a:bodyPr/>
          <a:lstStyle/>
          <a:p>
            <a:fld id="{46347838-409C-4CC9-B7EB-11B29370A80F}" type="slidenum">
              <a:rPr lang="en-US" smtClean="0"/>
              <a:pPr/>
              <a:t>25</a:t>
            </a:fld>
            <a:endParaRPr lang="en-US" dirty="0" smtClean="0"/>
          </a:p>
        </p:txBody>
      </p:sp>
      <p:sp>
        <p:nvSpPr>
          <p:cNvPr id="4505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9B6EBE8-77DC-44A2-9AA0-4BD6268A5E52}" type="slidenum">
              <a:rPr lang="en-US" sz="2600" b="1">
                <a:solidFill>
                  <a:schemeClr val="bg1"/>
                </a:solidFill>
              </a:rPr>
              <a:pPr/>
              <a:t>25</a:t>
            </a:fld>
            <a:endParaRPr lang="en-US" sz="2600" b="1" dirty="0">
              <a:solidFill>
                <a:schemeClr val="bg1"/>
              </a:solidFill>
            </a:endParaRPr>
          </a:p>
        </p:txBody>
      </p:sp>
      <p:sp>
        <p:nvSpPr>
          <p:cNvPr id="45059" name="Title 1"/>
          <p:cNvSpPr>
            <a:spLocks noGrp="1"/>
          </p:cNvSpPr>
          <p:nvPr>
            <p:ph type="title"/>
          </p:nvPr>
        </p:nvSpPr>
        <p:spPr/>
        <p:txBody>
          <a:bodyPr/>
          <a:lstStyle/>
          <a:p>
            <a:pPr eaLnBrk="1" hangingPunct="1"/>
            <a:r>
              <a:rPr lang="en-US" dirty="0" smtClean="0"/>
              <a:t>Summary</a:t>
            </a:r>
          </a:p>
        </p:txBody>
      </p:sp>
      <p:sp>
        <p:nvSpPr>
          <p:cNvPr id="45060" name="Content Placeholder 2"/>
          <p:cNvSpPr>
            <a:spLocks noGrp="1"/>
          </p:cNvSpPr>
          <p:nvPr>
            <p:ph idx="1"/>
          </p:nvPr>
        </p:nvSpPr>
        <p:spPr>
          <a:xfrm>
            <a:off x="838200" y="2362200"/>
            <a:ext cx="7848600" cy="4114799"/>
          </a:xfrm>
        </p:spPr>
        <p:txBody>
          <a:bodyPr/>
          <a:lstStyle/>
          <a:p>
            <a:pPr eaLnBrk="1" hangingPunct="1">
              <a:spcBef>
                <a:spcPts val="300"/>
              </a:spcBef>
              <a:buFont typeface="Wingdings" pitchFamily="2" charset="2"/>
              <a:buNone/>
            </a:pPr>
            <a:r>
              <a:rPr lang="en-US" sz="2200" dirty="0" smtClean="0"/>
              <a:t>In this lesson, you learned:</a:t>
            </a:r>
          </a:p>
          <a:p>
            <a:r>
              <a:rPr lang="en-US" sz="2200" dirty="0" smtClean="0"/>
              <a:t>AutoCorrect </a:t>
            </a:r>
            <a:r>
              <a:rPr lang="en-US" sz="2200" dirty="0" smtClean="0"/>
              <a:t>automatically corrects </a:t>
            </a:r>
            <a:r>
              <a:rPr lang="en-US" sz="2200" dirty="0" smtClean="0"/>
              <a:t>common capitalization and spelling errors as you type. The AutoFormat As You Type feature automatically applies built-in formats to text as you type.</a:t>
            </a:r>
          </a:p>
          <a:p>
            <a:r>
              <a:rPr lang="en-US" sz="2200" dirty="0" smtClean="0"/>
              <a:t>You can create Quick Parts to store frequently used text so you don’t have to retype the text each time. Quick Parts are a type of building block. </a:t>
            </a:r>
            <a:endParaRPr lang="en-US" sz="2200" dirty="0" smtClean="0"/>
          </a:p>
          <a:p>
            <a:r>
              <a:rPr lang="en-US" sz="2200" dirty="0" smtClean="0"/>
              <a:t>AutoComplete automatically completes the spelling of days of the week and months with more than five letters in their </a:t>
            </a:r>
            <a:r>
              <a:rPr lang="en-US" sz="2200" dirty="0" smtClean="0"/>
              <a:t>names.</a:t>
            </a:r>
            <a:endParaRPr lang="en-US" sz="2200" dirty="0" smtClean="0"/>
          </a:p>
        </p:txBody>
      </p:sp>
      <p:sp>
        <p:nvSpPr>
          <p:cNvPr id="4506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0161F166-B890-4A99-AAC8-00D1071B0725}" type="slidenum">
              <a:rPr lang="en-US" sz="2600" b="1">
                <a:solidFill>
                  <a:schemeClr val="bg1"/>
                </a:solidFill>
              </a:rPr>
              <a:pPr/>
              <a:t>25</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3"/>
          <p:cNvSpPr>
            <a:spLocks noGrp="1" noChangeArrowheads="1"/>
          </p:cNvSpPr>
          <p:nvPr>
            <p:ph type="sldNum" sz="quarter" idx="10"/>
          </p:nvPr>
        </p:nvSpPr>
        <p:spPr>
          <a:noFill/>
        </p:spPr>
        <p:txBody>
          <a:bodyPr/>
          <a:lstStyle/>
          <a:p>
            <a:fld id="{FDC3746C-8506-46DB-8D77-E54FE36FC55F}" type="slidenum">
              <a:rPr lang="en-US" smtClean="0"/>
              <a:pPr/>
              <a:t>26</a:t>
            </a:fld>
            <a:endParaRPr lang="en-US" dirty="0" smtClean="0"/>
          </a:p>
        </p:txBody>
      </p:sp>
      <p:sp>
        <p:nvSpPr>
          <p:cNvPr id="460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9E1D06E5-1A4D-4E7D-8945-DFF507080BC2}" type="slidenum">
              <a:rPr lang="en-US" sz="2600" b="1">
                <a:solidFill>
                  <a:schemeClr val="bg1"/>
                </a:solidFill>
              </a:rPr>
              <a:pPr/>
              <a:t>26</a:t>
            </a:fld>
            <a:endParaRPr lang="en-US" sz="2600" b="1" dirty="0">
              <a:solidFill>
                <a:schemeClr val="bg1"/>
              </a:solidFill>
            </a:endParaRPr>
          </a:p>
        </p:txBody>
      </p:sp>
      <p:sp>
        <p:nvSpPr>
          <p:cNvPr id="46083" name="Title 1"/>
          <p:cNvSpPr>
            <a:spLocks noGrp="1"/>
          </p:cNvSpPr>
          <p:nvPr>
            <p:ph type="title"/>
          </p:nvPr>
        </p:nvSpPr>
        <p:spPr/>
        <p:txBody>
          <a:bodyPr/>
          <a:lstStyle/>
          <a:p>
            <a:pPr eaLnBrk="1" hangingPunct="1"/>
            <a:r>
              <a:rPr lang="en-US" dirty="0" smtClean="0"/>
              <a:t>Summary (continued)</a:t>
            </a:r>
          </a:p>
        </p:txBody>
      </p:sp>
      <p:sp>
        <p:nvSpPr>
          <p:cNvPr id="46084" name="Content Placeholder 2"/>
          <p:cNvSpPr>
            <a:spLocks noGrp="1"/>
          </p:cNvSpPr>
          <p:nvPr>
            <p:ph idx="1"/>
          </p:nvPr>
        </p:nvSpPr>
        <p:spPr>
          <a:xfrm>
            <a:off x="838200" y="2362200"/>
            <a:ext cx="7696200" cy="3724275"/>
          </a:xfrm>
        </p:spPr>
        <p:txBody>
          <a:bodyPr/>
          <a:lstStyle/>
          <a:p>
            <a:r>
              <a:rPr lang="en-US" sz="2200" dirty="0" smtClean="0"/>
              <a:t>You can automatically insert the date and time in a document using the Date &amp; Time </a:t>
            </a:r>
            <a:r>
              <a:rPr lang="en-US" sz="2200" dirty="0" smtClean="0"/>
              <a:t>button.</a:t>
            </a:r>
            <a:endParaRPr lang="en-US" sz="2200" dirty="0" smtClean="0"/>
          </a:p>
          <a:p>
            <a:r>
              <a:rPr lang="en-US" sz="2200" dirty="0" smtClean="0"/>
              <a:t>Automatic spell checking identifies misspelled words and words that are not in Word’s dictionary by underlining them with a red, wavy underline immediately after you type them. Contextual spell checking identifies words that might be used incorrectly by underlining them with a blue, wavy line. </a:t>
            </a:r>
            <a:endParaRPr lang="en-US" sz="2200" dirty="0" smtClean="0"/>
          </a:p>
          <a:p>
            <a:r>
              <a:rPr lang="en-US" sz="2200" dirty="0" smtClean="0"/>
              <a:t>Automatic grammar checking identifies grammatical errors by underlining the word, phrase, or sentence with a green, wavy line.</a:t>
            </a:r>
          </a:p>
          <a:p>
            <a:endParaRPr lang="en-US" sz="2400" dirty="0" smtClean="0"/>
          </a:p>
        </p:txBody>
      </p:sp>
      <p:sp>
        <p:nvSpPr>
          <p:cNvPr id="46085"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B21E974-40B4-49EB-8863-AC9E50041896}" type="slidenum">
              <a:rPr lang="en-US" sz="2600" b="1">
                <a:solidFill>
                  <a:schemeClr val="bg1"/>
                </a:solidFill>
              </a:rPr>
              <a:pPr/>
              <a:t>26</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3"/>
          <p:cNvSpPr>
            <a:spLocks noGrp="1" noChangeArrowheads="1"/>
          </p:cNvSpPr>
          <p:nvPr>
            <p:ph type="sldNum" sz="quarter" idx="10"/>
          </p:nvPr>
        </p:nvSpPr>
        <p:spPr>
          <a:noFill/>
        </p:spPr>
        <p:txBody>
          <a:bodyPr/>
          <a:lstStyle/>
          <a:p>
            <a:fld id="{FDC3746C-8506-46DB-8D77-E54FE36FC55F}" type="slidenum">
              <a:rPr lang="en-US" smtClean="0"/>
              <a:pPr/>
              <a:t>27</a:t>
            </a:fld>
            <a:endParaRPr lang="en-US" dirty="0" smtClean="0"/>
          </a:p>
        </p:txBody>
      </p:sp>
      <p:sp>
        <p:nvSpPr>
          <p:cNvPr id="460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9E1D06E5-1A4D-4E7D-8945-DFF507080BC2}" type="slidenum">
              <a:rPr lang="en-US" sz="2600" b="1">
                <a:solidFill>
                  <a:schemeClr val="bg1"/>
                </a:solidFill>
              </a:rPr>
              <a:pPr/>
              <a:t>27</a:t>
            </a:fld>
            <a:endParaRPr lang="en-US" sz="2600" b="1" dirty="0">
              <a:solidFill>
                <a:schemeClr val="bg1"/>
              </a:solidFill>
            </a:endParaRPr>
          </a:p>
        </p:txBody>
      </p:sp>
      <p:sp>
        <p:nvSpPr>
          <p:cNvPr id="46083" name="Title 1"/>
          <p:cNvSpPr>
            <a:spLocks noGrp="1"/>
          </p:cNvSpPr>
          <p:nvPr>
            <p:ph type="title"/>
          </p:nvPr>
        </p:nvSpPr>
        <p:spPr/>
        <p:txBody>
          <a:bodyPr/>
          <a:lstStyle/>
          <a:p>
            <a:pPr eaLnBrk="1" hangingPunct="1"/>
            <a:r>
              <a:rPr lang="en-US" dirty="0" smtClean="0"/>
              <a:t>Summary (continued)</a:t>
            </a:r>
          </a:p>
        </p:txBody>
      </p:sp>
      <p:sp>
        <p:nvSpPr>
          <p:cNvPr id="46084" name="Content Placeholder 2"/>
          <p:cNvSpPr>
            <a:spLocks noGrp="1"/>
          </p:cNvSpPr>
          <p:nvPr>
            <p:ph idx="1"/>
          </p:nvPr>
        </p:nvSpPr>
        <p:spPr>
          <a:xfrm>
            <a:off x="838200" y="2362200"/>
            <a:ext cx="7696200" cy="3724275"/>
          </a:xfrm>
        </p:spPr>
        <p:txBody>
          <a:bodyPr/>
          <a:lstStyle/>
          <a:p>
            <a:r>
              <a:rPr lang="en-US" sz="2400" dirty="0" smtClean="0"/>
              <a:t>The </a:t>
            </a:r>
            <a:r>
              <a:rPr lang="en-US" sz="2400" dirty="0" smtClean="0"/>
              <a:t>Spelling and Grammar dialog box contains options that allow you to check the spelling and grammar of words, make changes, and add words to your own custom dictionary. </a:t>
            </a:r>
          </a:p>
          <a:p>
            <a:r>
              <a:rPr lang="en-US" sz="2400" dirty="0" smtClean="0"/>
              <a:t>You can use the Thesaurus to find a synonym for a word in your document. For some words, the Thesaurus also lists antonyms. </a:t>
            </a:r>
            <a:endParaRPr lang="en-US" sz="2400" dirty="0" smtClean="0"/>
          </a:p>
          <a:p>
            <a:r>
              <a:rPr lang="en-US" sz="2400" dirty="0" smtClean="0"/>
              <a:t>You can insert symbols and special characters not found on the keyboard using the Symbol button on the Insert tab. </a:t>
            </a:r>
          </a:p>
          <a:p>
            <a:endParaRPr lang="en-US" sz="2400" dirty="0" smtClean="0"/>
          </a:p>
        </p:txBody>
      </p:sp>
      <p:sp>
        <p:nvSpPr>
          <p:cNvPr id="46085"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B21E974-40B4-49EB-8863-AC9E50041896}" type="slidenum">
              <a:rPr lang="en-US" sz="2600" b="1">
                <a:solidFill>
                  <a:schemeClr val="bg1"/>
                </a:solidFill>
              </a:rPr>
              <a:pPr/>
              <a:t>27</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3"/>
          <p:cNvSpPr>
            <a:spLocks noGrp="1" noChangeArrowheads="1"/>
          </p:cNvSpPr>
          <p:nvPr>
            <p:ph type="sldNum" sz="quarter" idx="10"/>
          </p:nvPr>
        </p:nvSpPr>
        <p:spPr>
          <a:noFill/>
        </p:spPr>
        <p:txBody>
          <a:bodyPr/>
          <a:lstStyle/>
          <a:p>
            <a:fld id="{3769EB59-9793-4B47-8BE4-4A8B6681B855}" type="slidenum">
              <a:rPr lang="en-US" smtClean="0"/>
              <a:pPr/>
              <a:t>3</a:t>
            </a:fld>
            <a:endParaRPr lang="en-US" dirty="0" smtClean="0"/>
          </a:p>
        </p:txBody>
      </p:sp>
      <p:sp>
        <p:nvSpPr>
          <p:cNvPr id="1843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91B3FC7-AE07-49A7-8866-40A3DCAD554D}" type="slidenum">
              <a:rPr lang="en-US" sz="2600" b="1">
                <a:solidFill>
                  <a:schemeClr val="bg1"/>
                </a:solidFill>
              </a:rPr>
              <a:pPr/>
              <a:t>3</a:t>
            </a:fld>
            <a:endParaRPr lang="en-US" sz="2600" b="1" dirty="0">
              <a:solidFill>
                <a:schemeClr val="bg1"/>
              </a:solidFill>
            </a:endParaRPr>
          </a:p>
        </p:txBody>
      </p:sp>
      <p:sp>
        <p:nvSpPr>
          <p:cNvPr id="18435"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DED19086-1667-4B58-8A85-0400463DC0CE}" type="slidenum">
              <a:rPr lang="en-US" sz="2600" b="1">
                <a:solidFill>
                  <a:schemeClr val="bg1"/>
                </a:solidFill>
              </a:rPr>
              <a:pPr/>
              <a:t>3</a:t>
            </a:fld>
            <a:endParaRPr lang="en-US" sz="2600" b="1" dirty="0">
              <a:solidFill>
                <a:schemeClr val="bg1"/>
              </a:solidFill>
            </a:endParaRPr>
          </a:p>
        </p:txBody>
      </p:sp>
      <p:sp>
        <p:nvSpPr>
          <p:cNvPr id="18436" name="AutoShape 2"/>
          <p:cNvSpPr>
            <a:spLocks noGrp="1" noChangeArrowheads="1"/>
          </p:cNvSpPr>
          <p:nvPr>
            <p:ph type="title"/>
          </p:nvPr>
        </p:nvSpPr>
        <p:spPr/>
        <p:txBody>
          <a:bodyPr/>
          <a:lstStyle/>
          <a:p>
            <a:pPr eaLnBrk="1" hangingPunct="1"/>
            <a:r>
              <a:rPr lang="en-US" dirty="0" smtClean="0"/>
              <a:t>Objectives (continued)</a:t>
            </a:r>
          </a:p>
        </p:txBody>
      </p:sp>
      <p:sp>
        <p:nvSpPr>
          <p:cNvPr id="18437" name="Rectangle 3"/>
          <p:cNvSpPr>
            <a:spLocks noGrp="1" noChangeArrowheads="1"/>
          </p:cNvSpPr>
          <p:nvPr>
            <p:ph type="body" idx="1"/>
          </p:nvPr>
        </p:nvSpPr>
        <p:spPr/>
        <p:txBody>
          <a:bodyPr/>
          <a:lstStyle/>
          <a:p>
            <a:r>
              <a:rPr lang="en-US" dirty="0" smtClean="0"/>
              <a:t>Check the spelling and grammar in a document.</a:t>
            </a:r>
          </a:p>
          <a:p>
            <a:r>
              <a:rPr lang="en-US" dirty="0" smtClean="0"/>
              <a:t>Use the Thesaurus.</a:t>
            </a:r>
          </a:p>
          <a:p>
            <a:r>
              <a:rPr lang="en-US" dirty="0" smtClean="0"/>
              <a:t>Insert symbols.</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3"/>
          <p:cNvSpPr>
            <a:spLocks noGrp="1" noChangeArrowheads="1"/>
          </p:cNvSpPr>
          <p:nvPr>
            <p:ph type="sldNum" sz="quarter" idx="10"/>
          </p:nvPr>
        </p:nvSpPr>
        <p:spPr>
          <a:noFill/>
        </p:spPr>
        <p:txBody>
          <a:bodyPr/>
          <a:lstStyle/>
          <a:p>
            <a:fld id="{85A9ED91-E44E-43B6-83E5-9CBE21A193A1}" type="slidenum">
              <a:rPr lang="en-US" smtClean="0"/>
              <a:pPr/>
              <a:t>4</a:t>
            </a:fld>
            <a:endParaRPr lang="en-US" dirty="0" smtClean="0"/>
          </a:p>
        </p:txBody>
      </p:sp>
      <p:sp>
        <p:nvSpPr>
          <p:cNvPr id="204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45E4295C-6A7A-4F8A-900C-5083E3DEE8A0}" type="slidenum">
              <a:rPr lang="en-US" sz="2600" b="1">
                <a:solidFill>
                  <a:schemeClr val="bg1"/>
                </a:solidFill>
              </a:rPr>
              <a:pPr/>
              <a:t>4</a:t>
            </a:fld>
            <a:endParaRPr lang="en-US" sz="2600" b="1" dirty="0">
              <a:solidFill>
                <a:schemeClr val="bg1"/>
              </a:solidFill>
            </a:endParaRPr>
          </a:p>
        </p:txBody>
      </p:sp>
      <p:sp>
        <p:nvSpPr>
          <p:cNvPr id="20483" name="Slide Number Placeholder 6"/>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210148C-BE59-462F-9197-79A8B0853633}" type="slidenum">
              <a:rPr lang="en-US" sz="2600" b="1">
                <a:solidFill>
                  <a:schemeClr val="bg1"/>
                </a:solidFill>
              </a:rPr>
              <a:pPr/>
              <a:t>4</a:t>
            </a:fld>
            <a:endParaRPr lang="en-US" sz="2600" b="1" dirty="0">
              <a:solidFill>
                <a:schemeClr val="bg1"/>
              </a:solidFill>
            </a:endParaRPr>
          </a:p>
        </p:txBody>
      </p:sp>
      <p:sp>
        <p:nvSpPr>
          <p:cNvPr id="20484" name="AutoShape 2"/>
          <p:cNvSpPr>
            <a:spLocks noGrp="1" noChangeArrowheads="1"/>
          </p:cNvSpPr>
          <p:nvPr>
            <p:ph type="title"/>
          </p:nvPr>
        </p:nvSpPr>
        <p:spPr/>
        <p:txBody>
          <a:bodyPr/>
          <a:lstStyle/>
          <a:p>
            <a:pPr eaLnBrk="1" hangingPunct="1"/>
            <a:r>
              <a:rPr lang="en-US" dirty="0" smtClean="0"/>
              <a:t>Vocabulary</a:t>
            </a:r>
          </a:p>
        </p:txBody>
      </p:sp>
      <p:sp>
        <p:nvSpPr>
          <p:cNvPr id="20485" name="Rectangle 3"/>
          <p:cNvSpPr>
            <a:spLocks noGrp="1" noChangeArrowheads="1"/>
          </p:cNvSpPr>
          <p:nvPr>
            <p:ph type="body" sz="half" idx="1"/>
          </p:nvPr>
        </p:nvSpPr>
        <p:spPr>
          <a:xfrm>
            <a:off x="838200" y="2362200"/>
            <a:ext cx="3810000" cy="3886200"/>
          </a:xfrm>
        </p:spPr>
        <p:txBody>
          <a:bodyPr/>
          <a:lstStyle/>
          <a:p>
            <a:r>
              <a:rPr lang="en-US" sz="2400" dirty="0" smtClean="0"/>
              <a:t>AutoComplete</a:t>
            </a:r>
          </a:p>
          <a:p>
            <a:r>
              <a:rPr lang="en-US" sz="2400" dirty="0" smtClean="0"/>
              <a:t>AutoCorrect</a:t>
            </a:r>
          </a:p>
          <a:p>
            <a:r>
              <a:rPr lang="en-US" sz="2400" dirty="0" smtClean="0"/>
              <a:t>AutoFormat As You Type</a:t>
            </a:r>
          </a:p>
          <a:p>
            <a:r>
              <a:rPr lang="en-US" sz="2400" dirty="0" smtClean="0"/>
              <a:t>automatic grammar checking</a:t>
            </a:r>
          </a:p>
          <a:p>
            <a:r>
              <a:rPr lang="en-US" sz="2400" dirty="0" smtClean="0"/>
              <a:t>automatic spell checking</a:t>
            </a:r>
          </a:p>
        </p:txBody>
      </p:sp>
      <p:sp>
        <p:nvSpPr>
          <p:cNvPr id="20486" name="Rectangle 4"/>
          <p:cNvSpPr>
            <a:spLocks noGrp="1" noChangeArrowheads="1"/>
          </p:cNvSpPr>
          <p:nvPr>
            <p:ph type="body" sz="half" idx="2"/>
          </p:nvPr>
        </p:nvSpPr>
        <p:spPr>
          <a:xfrm>
            <a:off x="4800599" y="2362200"/>
            <a:ext cx="3730625" cy="3962400"/>
          </a:xfrm>
        </p:spPr>
        <p:txBody>
          <a:bodyPr/>
          <a:lstStyle/>
          <a:p>
            <a:r>
              <a:rPr lang="en-US" sz="2400" dirty="0" smtClean="0"/>
              <a:t>building block</a:t>
            </a:r>
          </a:p>
          <a:p>
            <a:r>
              <a:rPr lang="en-US" sz="2400" dirty="0" smtClean="0"/>
              <a:t>contextual spell checking</a:t>
            </a:r>
          </a:p>
          <a:p>
            <a:r>
              <a:rPr lang="en-US" sz="2400" dirty="0" smtClean="0"/>
              <a:t>format</a:t>
            </a:r>
          </a:p>
          <a:p>
            <a:r>
              <a:rPr lang="en-US" sz="2400" dirty="0" smtClean="0"/>
              <a:t>Quick Part</a:t>
            </a:r>
          </a:p>
          <a:p>
            <a:r>
              <a:rPr lang="en-US" sz="2400" dirty="0" smtClean="0"/>
              <a:t>Thesaurus</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8" name="AutoShape 2"/>
          <p:cNvSpPr>
            <a:spLocks noGrp="1" noChangeArrowheads="1"/>
          </p:cNvSpPr>
          <p:nvPr>
            <p:ph type="title"/>
          </p:nvPr>
        </p:nvSpPr>
        <p:spPr>
          <a:xfrm>
            <a:off x="762000" y="762000"/>
            <a:ext cx="8382000" cy="1143000"/>
          </a:xfrm>
        </p:spPr>
        <p:txBody>
          <a:bodyPr/>
          <a:lstStyle/>
          <a:p>
            <a:pPr eaLnBrk="1" hangingPunct="1"/>
            <a:r>
              <a:rPr lang="en-US" dirty="0" smtClean="0"/>
              <a:t>Using Automatic Features</a:t>
            </a:r>
          </a:p>
        </p:txBody>
      </p:sp>
      <p:sp>
        <p:nvSpPr>
          <p:cNvPr id="21509" name="Rectangle 3"/>
          <p:cNvSpPr>
            <a:spLocks noGrp="1" noChangeArrowheads="1"/>
          </p:cNvSpPr>
          <p:nvPr>
            <p:ph idx="1"/>
          </p:nvPr>
        </p:nvSpPr>
        <p:spPr>
          <a:xfrm>
            <a:off x="838200" y="2362200"/>
            <a:ext cx="7693025" cy="3962400"/>
          </a:xfrm>
        </p:spPr>
        <p:txBody>
          <a:bodyPr/>
          <a:lstStyle/>
          <a:p>
            <a:pPr lvl="0"/>
            <a:r>
              <a:rPr lang="en-US" dirty="0" smtClean="0"/>
              <a:t>Word provides many helpful features and commands including the ability to: </a:t>
            </a:r>
          </a:p>
          <a:p>
            <a:pPr lvl="1"/>
            <a:r>
              <a:rPr lang="en-US" dirty="0" smtClean="0"/>
              <a:t>Correct errors automatically</a:t>
            </a:r>
          </a:p>
          <a:p>
            <a:pPr lvl="1"/>
            <a:r>
              <a:rPr lang="en-US" dirty="0" smtClean="0"/>
              <a:t>Format text automatically</a:t>
            </a:r>
          </a:p>
          <a:p>
            <a:pPr lvl="1"/>
            <a:r>
              <a:rPr lang="en-US" dirty="0" smtClean="0"/>
              <a:t>Save and reuse text that is used often</a:t>
            </a:r>
          </a:p>
          <a:p>
            <a:pPr lvl="1"/>
            <a:r>
              <a:rPr lang="en-US" dirty="0" smtClean="0"/>
              <a:t>Check spelling and grammar</a:t>
            </a:r>
          </a:p>
          <a:p>
            <a:pPr lvl="1"/>
            <a:r>
              <a:rPr lang="en-US" dirty="0" smtClean="0"/>
              <a:t>Find synonyms for a word</a:t>
            </a:r>
            <a:endParaRPr lang="en-US" dirty="0"/>
          </a:p>
        </p:txBody>
      </p:sp>
      <p:sp>
        <p:nvSpPr>
          <p:cNvPr id="21505" name="Rectangle 13"/>
          <p:cNvSpPr>
            <a:spLocks noGrp="1" noChangeArrowheads="1"/>
          </p:cNvSpPr>
          <p:nvPr>
            <p:ph type="sldNum" sz="quarter" idx="10"/>
          </p:nvPr>
        </p:nvSpPr>
        <p:spPr>
          <a:noFill/>
        </p:spPr>
        <p:txBody>
          <a:bodyPr/>
          <a:lstStyle/>
          <a:p>
            <a:fld id="{A698578E-FDB1-4372-AD30-2E5C40FDD34F}" type="slidenum">
              <a:rPr lang="en-US" smtClean="0"/>
              <a:pPr/>
              <a:t>5</a:t>
            </a:fld>
            <a:endParaRPr lang="en-US" dirty="0" smtClean="0"/>
          </a:p>
        </p:txBody>
      </p:sp>
      <p:sp>
        <p:nvSpPr>
          <p:cNvPr id="215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737C02A-06E1-45C7-BAA2-11B624447972}" type="slidenum">
              <a:rPr lang="en-US" sz="2600" b="1">
                <a:solidFill>
                  <a:schemeClr val="bg1"/>
                </a:solidFill>
              </a:rPr>
              <a:pPr/>
              <a:t>5</a:t>
            </a:fld>
            <a:endParaRPr lang="en-US" sz="2600" b="1" dirty="0">
              <a:solidFill>
                <a:schemeClr val="bg1"/>
              </a:solidFill>
            </a:endParaRPr>
          </a:p>
        </p:txBody>
      </p:sp>
      <p:sp>
        <p:nvSpPr>
          <p:cNvPr id="2150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8C6EF71-21AF-470D-9168-B659540BE69C}" type="slidenum">
              <a:rPr lang="en-US" sz="2600" b="1">
                <a:solidFill>
                  <a:schemeClr val="bg1"/>
                </a:solidFill>
              </a:rPr>
              <a:pPr/>
              <a:t>5</a:t>
            </a:fld>
            <a:endParaRPr lang="en-US" sz="2600" b="1" dirty="0">
              <a:solidFill>
                <a:schemeClr val="bg1"/>
              </a:solidFill>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3"/>
          <p:cNvSpPr>
            <a:spLocks noGrp="1" noChangeArrowheads="1"/>
          </p:cNvSpPr>
          <p:nvPr>
            <p:ph type="sldNum" sz="quarter" idx="10"/>
          </p:nvPr>
        </p:nvSpPr>
        <p:spPr>
          <a:noFill/>
        </p:spPr>
        <p:txBody>
          <a:bodyPr/>
          <a:lstStyle/>
          <a:p>
            <a:fld id="{A698578E-FDB1-4372-AD30-2E5C40FDD34F}" type="slidenum">
              <a:rPr lang="en-US" smtClean="0"/>
              <a:pPr/>
              <a:t>6</a:t>
            </a:fld>
            <a:endParaRPr lang="en-US" dirty="0" smtClean="0"/>
          </a:p>
        </p:txBody>
      </p:sp>
      <p:sp>
        <p:nvSpPr>
          <p:cNvPr id="215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737C02A-06E1-45C7-BAA2-11B624447972}" type="slidenum">
              <a:rPr lang="en-US" sz="2600" b="1">
                <a:solidFill>
                  <a:schemeClr val="bg1"/>
                </a:solidFill>
              </a:rPr>
              <a:pPr/>
              <a:t>6</a:t>
            </a:fld>
            <a:endParaRPr lang="en-US" sz="2600" b="1" dirty="0">
              <a:solidFill>
                <a:schemeClr val="bg1"/>
              </a:solidFill>
            </a:endParaRPr>
          </a:p>
        </p:txBody>
      </p:sp>
      <p:sp>
        <p:nvSpPr>
          <p:cNvPr id="2150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8C6EF71-21AF-470D-9168-B659540BE69C}" type="slidenum">
              <a:rPr lang="en-US" sz="2600" b="1">
                <a:solidFill>
                  <a:schemeClr val="bg1"/>
                </a:solidFill>
              </a:rPr>
              <a:pPr/>
              <a:t>6</a:t>
            </a:fld>
            <a:endParaRPr lang="en-US" sz="2600" b="1" dirty="0">
              <a:solidFill>
                <a:schemeClr val="bg1"/>
              </a:solidFill>
            </a:endParaRPr>
          </a:p>
        </p:txBody>
      </p:sp>
      <p:sp>
        <p:nvSpPr>
          <p:cNvPr id="21508" name="AutoShape 2"/>
          <p:cNvSpPr>
            <a:spLocks noGrp="1" noChangeArrowheads="1"/>
          </p:cNvSpPr>
          <p:nvPr>
            <p:ph type="title"/>
          </p:nvPr>
        </p:nvSpPr>
        <p:spPr>
          <a:xfrm>
            <a:off x="762000" y="762000"/>
            <a:ext cx="8382000" cy="1143000"/>
          </a:xfrm>
        </p:spPr>
        <p:txBody>
          <a:bodyPr/>
          <a:lstStyle/>
          <a:p>
            <a:pPr eaLnBrk="1" hangingPunct="1"/>
            <a:r>
              <a:rPr lang="en-US" dirty="0" smtClean="0"/>
              <a:t>Understanding Automatic Features</a:t>
            </a:r>
          </a:p>
        </p:txBody>
      </p:sp>
      <p:sp>
        <p:nvSpPr>
          <p:cNvPr id="21509" name="Rectangle 3"/>
          <p:cNvSpPr>
            <a:spLocks noGrp="1" noChangeArrowheads="1"/>
          </p:cNvSpPr>
          <p:nvPr>
            <p:ph type="body" idx="1"/>
          </p:nvPr>
        </p:nvSpPr>
        <p:spPr>
          <a:xfrm>
            <a:off x="838200" y="2362200"/>
            <a:ext cx="7693025" cy="3962400"/>
          </a:xfrm>
        </p:spPr>
        <p:txBody>
          <a:bodyPr/>
          <a:lstStyle/>
          <a:p>
            <a:pPr lvl="0"/>
            <a:r>
              <a:rPr lang="en-US" dirty="0" smtClean="0"/>
              <a:t>The AutoCorrect feature corrects errors as you type, and AutoFormat As You Type applies built-in formats as you type.</a:t>
            </a:r>
          </a:p>
          <a:p>
            <a:pPr lvl="0"/>
            <a:r>
              <a:rPr lang="en-US" dirty="0" smtClean="0"/>
              <a:t>You can create and use Quick Parts to insert frequently used text. </a:t>
            </a:r>
          </a:p>
          <a:p>
            <a:pPr lvl="0"/>
            <a:r>
              <a:rPr lang="en-US" dirty="0" smtClean="0"/>
              <a:t>The AutoComplete feature “guesses” days of the week and month names as you type, and then suggests the complete word.</a:t>
            </a:r>
          </a:p>
          <a:p>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7</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7</a:t>
            </a:fld>
            <a:endParaRPr lang="en-US" sz="2600" b="1" dirty="0">
              <a:solidFill>
                <a:schemeClr val="bg1"/>
              </a:solidFill>
            </a:endParaRPr>
          </a:p>
        </p:txBody>
      </p:sp>
      <p:sp>
        <p:nvSpPr>
          <p:cNvPr id="23555" name="Title 1"/>
          <p:cNvSpPr>
            <a:spLocks noGrp="1"/>
          </p:cNvSpPr>
          <p:nvPr>
            <p:ph type="title"/>
          </p:nvPr>
        </p:nvSpPr>
        <p:spPr/>
        <p:txBody>
          <a:bodyPr/>
          <a:lstStyle/>
          <a:p>
            <a:pPr eaLnBrk="1" hangingPunct="1"/>
            <a:r>
              <a:rPr lang="en-US" dirty="0" smtClean="0"/>
              <a:t>Using AutoCorrect</a:t>
            </a:r>
          </a:p>
        </p:txBody>
      </p:sp>
      <p:sp>
        <p:nvSpPr>
          <p:cNvPr id="23556" name="Rectangle 7"/>
          <p:cNvSpPr>
            <a:spLocks noGrp="1" noChangeArrowheads="1"/>
          </p:cNvSpPr>
          <p:nvPr>
            <p:ph type="body" sz="half" idx="4294967295"/>
          </p:nvPr>
        </p:nvSpPr>
        <p:spPr>
          <a:xfrm>
            <a:off x="838200" y="2362200"/>
            <a:ext cx="7693025" cy="4191000"/>
          </a:xfrm>
        </p:spPr>
        <p:txBody>
          <a:bodyPr/>
          <a:lstStyle/>
          <a:p>
            <a:r>
              <a:rPr lang="en-US" b="1" dirty="0" smtClean="0"/>
              <a:t>AutoCorrect</a:t>
            </a:r>
            <a:r>
              <a:rPr lang="en-US" dirty="0" smtClean="0"/>
              <a:t> corrects common capitalization, spelling, grammar, and typing errors as you type. </a:t>
            </a:r>
          </a:p>
          <a:p>
            <a:r>
              <a:rPr lang="en-US" dirty="0" smtClean="0"/>
              <a:t>You can customize AutoCorrect by adding or removing words or by changing the types of corrections made.</a:t>
            </a:r>
          </a:p>
          <a:p>
            <a:r>
              <a:rPr lang="en-US" dirty="0" smtClean="0"/>
              <a:t>When using AutoCorrect, the correction occurs after you press the spacebar or Enter.</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7</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8</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8</a:t>
            </a:fld>
            <a:endParaRPr lang="en-US" sz="2600" b="1" dirty="0">
              <a:solidFill>
                <a:schemeClr val="bg1"/>
              </a:solidFill>
            </a:endParaRPr>
          </a:p>
        </p:txBody>
      </p:sp>
      <p:sp>
        <p:nvSpPr>
          <p:cNvPr id="23555" name="Title 1"/>
          <p:cNvSpPr>
            <a:spLocks noGrp="1"/>
          </p:cNvSpPr>
          <p:nvPr>
            <p:ph type="title"/>
          </p:nvPr>
        </p:nvSpPr>
        <p:spPr>
          <a:xfrm>
            <a:off x="762000" y="762000"/>
            <a:ext cx="8382000" cy="1143000"/>
          </a:xfrm>
        </p:spPr>
        <p:txBody>
          <a:bodyPr/>
          <a:lstStyle/>
          <a:p>
            <a:pPr eaLnBrk="1" hangingPunct="1"/>
            <a:r>
              <a:rPr lang="en-US" dirty="0" smtClean="0"/>
              <a:t>Using AutoCorrect (continued)</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8</a:t>
            </a:fld>
            <a:endParaRPr lang="en-US" sz="2600" b="1" dirty="0">
              <a:solidFill>
                <a:schemeClr val="bg1"/>
              </a:solidFill>
            </a:endParaRPr>
          </a:p>
        </p:txBody>
      </p:sp>
      <p:sp>
        <p:nvSpPr>
          <p:cNvPr id="9" name="Rectangle 7"/>
          <p:cNvSpPr txBox="1">
            <a:spLocks noChangeArrowheads="1"/>
          </p:cNvSpPr>
          <p:nvPr/>
        </p:nvSpPr>
        <p:spPr bwMode="auto">
          <a:xfrm>
            <a:off x="838200" y="2362200"/>
            <a:ext cx="7693025"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defRPr/>
            </a:pPr>
            <a:r>
              <a:rPr lang="en-US" sz="2000" dirty="0" smtClean="0"/>
              <a:t>Proofing options in the Word Options dialog box</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2"/>
          <a:srcRect/>
          <a:stretch>
            <a:fillRect/>
          </a:stretch>
        </p:blipFill>
        <p:spPr bwMode="auto">
          <a:xfrm>
            <a:off x="1676400" y="2743200"/>
            <a:ext cx="6338123" cy="354750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9</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9</a:t>
            </a:fld>
            <a:endParaRPr lang="en-US" sz="2600" b="1" dirty="0">
              <a:solidFill>
                <a:schemeClr val="bg1"/>
              </a:solidFill>
            </a:endParaRPr>
          </a:p>
        </p:txBody>
      </p:sp>
      <p:sp>
        <p:nvSpPr>
          <p:cNvPr id="23555" name="Title 1"/>
          <p:cNvSpPr>
            <a:spLocks noGrp="1"/>
          </p:cNvSpPr>
          <p:nvPr>
            <p:ph type="title"/>
          </p:nvPr>
        </p:nvSpPr>
        <p:spPr/>
        <p:txBody>
          <a:bodyPr/>
          <a:lstStyle/>
          <a:p>
            <a:pPr eaLnBrk="1" hangingPunct="1"/>
            <a:r>
              <a:rPr lang="en-US" dirty="0" smtClean="0"/>
              <a:t>Using AutoCorrect (continued)</a:t>
            </a:r>
          </a:p>
        </p:txBody>
      </p:sp>
      <p:sp>
        <p:nvSpPr>
          <p:cNvPr id="23556" name="Rectangle 7"/>
          <p:cNvSpPr>
            <a:spLocks noGrp="1" noChangeArrowheads="1"/>
          </p:cNvSpPr>
          <p:nvPr>
            <p:ph type="body" sz="half" idx="4294967295"/>
          </p:nvPr>
        </p:nvSpPr>
        <p:spPr>
          <a:xfrm>
            <a:off x="838200" y="2362200"/>
            <a:ext cx="7693025" cy="4191000"/>
          </a:xfrm>
        </p:spPr>
        <p:txBody>
          <a:bodyPr/>
          <a:lstStyle/>
          <a:p>
            <a:pPr lvl="0"/>
            <a:r>
              <a:rPr lang="en-US" dirty="0" smtClean="0"/>
              <a:t>You can add or remove words from the AutoCorrect list and change the AutoCorrect options. </a:t>
            </a:r>
          </a:p>
          <a:p>
            <a:pPr lvl="0"/>
            <a:r>
              <a:rPr lang="en-US" dirty="0" smtClean="0"/>
              <a:t>You can also open the AutoCorrect dialog box using the AutoCorrect Options button. </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9</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apsules">
  <a:themeElements>
    <a:clrScheme name="Pasewark Office 2010 Intro">
      <a:dk1>
        <a:srgbClr val="003366"/>
      </a:dk1>
      <a:lt1>
        <a:srgbClr val="FFFFFF"/>
      </a:lt1>
      <a:dk2>
        <a:srgbClr val="006060"/>
      </a:dk2>
      <a:lt2>
        <a:srgbClr val="666699"/>
      </a:lt2>
      <a:accent1>
        <a:srgbClr val="006060"/>
      </a:accent1>
      <a:accent2>
        <a:srgbClr val="339933"/>
      </a:accent2>
      <a:accent3>
        <a:srgbClr val="FFFFFF"/>
      </a:accent3>
      <a:accent4>
        <a:srgbClr val="009900"/>
      </a:accent4>
      <a:accent5>
        <a:srgbClr val="AACACA"/>
      </a:accent5>
      <a:accent6>
        <a:srgbClr val="009900"/>
      </a:accent6>
      <a:hlink>
        <a:srgbClr val="2B92FF"/>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9">
        <a:dk1>
          <a:srgbClr val="003366"/>
        </a:dk1>
        <a:lt1>
          <a:srgbClr val="FFFFFF"/>
        </a:lt1>
        <a:dk2>
          <a:srgbClr val="006666"/>
        </a:dk2>
        <a:lt2>
          <a:srgbClr val="666699"/>
        </a:lt2>
        <a:accent1>
          <a:srgbClr val="009999"/>
        </a:accent1>
        <a:accent2>
          <a:srgbClr val="99CC99"/>
        </a:accent2>
        <a:accent3>
          <a:srgbClr val="FFFFFF"/>
        </a:accent3>
        <a:accent4>
          <a:srgbClr val="002A56"/>
        </a:accent4>
        <a:accent5>
          <a:srgbClr val="AACACA"/>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0">
        <a:dk1>
          <a:srgbClr val="003366"/>
        </a:dk1>
        <a:lt1>
          <a:srgbClr val="FFFFFF"/>
        </a:lt1>
        <a:dk2>
          <a:srgbClr val="006666"/>
        </a:dk2>
        <a:lt2>
          <a:srgbClr val="666699"/>
        </a:lt2>
        <a:accent1>
          <a:srgbClr val="009999"/>
        </a:accent1>
        <a:accent2>
          <a:srgbClr val="99CC99"/>
        </a:accent2>
        <a:accent3>
          <a:srgbClr val="FFFFFF"/>
        </a:accent3>
        <a:accent4>
          <a:srgbClr val="002A56"/>
        </a:accent4>
        <a:accent5>
          <a:srgbClr val="AACACA"/>
        </a:accent5>
        <a:accent6>
          <a:srgbClr val="8AB98A"/>
        </a:accent6>
        <a:hlink>
          <a:srgbClr val="00CC66"/>
        </a:hlink>
        <a:folHlink>
          <a:srgbClr val="CC99FF"/>
        </a:folHlink>
      </a:clrScheme>
      <a:clrMap bg1="lt1" tx1="dk1" bg2="lt2" tx2="dk2" accent1="accent1" accent2="accent2" accent3="accent3" accent4="accent4" accent5="accent5" accent6="accent6" hlink="hlink" folHlink="folHlink"/>
    </a:extraClrScheme>
    <a:extraClrScheme>
      <a:clrScheme name="Capsules 11">
        <a:dk1>
          <a:srgbClr val="003366"/>
        </a:dk1>
        <a:lt1>
          <a:srgbClr val="FFFFFF"/>
        </a:lt1>
        <a:dk2>
          <a:srgbClr val="006666"/>
        </a:dk2>
        <a:lt2>
          <a:srgbClr val="666699"/>
        </a:lt2>
        <a:accent1>
          <a:srgbClr val="33CCCC"/>
        </a:accent1>
        <a:accent2>
          <a:srgbClr val="009999"/>
        </a:accent2>
        <a:accent3>
          <a:srgbClr val="FFFFFF"/>
        </a:accent3>
        <a:accent4>
          <a:srgbClr val="002A56"/>
        </a:accent4>
        <a:accent5>
          <a:srgbClr val="ADE2E2"/>
        </a:accent5>
        <a:accent6>
          <a:srgbClr val="008A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2">
        <a:dk1>
          <a:srgbClr val="003366"/>
        </a:dk1>
        <a:lt1>
          <a:srgbClr val="FFFFFF"/>
        </a:lt1>
        <a:dk2>
          <a:srgbClr val="006666"/>
        </a:dk2>
        <a:lt2>
          <a:srgbClr val="666699"/>
        </a:lt2>
        <a:accent1>
          <a:srgbClr val="33CCCC"/>
        </a:accent1>
        <a:accent2>
          <a:srgbClr val="009999"/>
        </a:accent2>
        <a:accent3>
          <a:srgbClr val="FFFFFF"/>
        </a:accent3>
        <a:accent4>
          <a:srgbClr val="002A56"/>
        </a:accent4>
        <a:accent5>
          <a:srgbClr val="ADE2E2"/>
        </a:accent5>
        <a:accent6>
          <a:srgbClr val="008A8A"/>
        </a:accent6>
        <a:hlink>
          <a:srgbClr val="00CC66"/>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sewark Office 2010 Intro">
    <a:dk1>
      <a:srgbClr val="003366"/>
    </a:dk1>
    <a:lt1>
      <a:srgbClr val="FFFFFF"/>
    </a:lt1>
    <a:dk2>
      <a:srgbClr val="006060"/>
    </a:dk2>
    <a:lt2>
      <a:srgbClr val="666699"/>
    </a:lt2>
    <a:accent1>
      <a:srgbClr val="006060"/>
    </a:accent1>
    <a:accent2>
      <a:srgbClr val="339933"/>
    </a:accent2>
    <a:accent3>
      <a:srgbClr val="FFFFFF"/>
    </a:accent3>
    <a:accent4>
      <a:srgbClr val="009900"/>
    </a:accent4>
    <a:accent5>
      <a:srgbClr val="AACACA"/>
    </a:accent5>
    <a:accent6>
      <a:srgbClr val="009900"/>
    </a:accent6>
    <a:hlink>
      <a:srgbClr val="2B92FF"/>
    </a:hlink>
    <a:folHlink>
      <a:srgbClr val="CC99FF"/>
    </a:folHlink>
  </a:clrScheme>
</a:themeOverride>
</file>

<file path=docProps/app.xml><?xml version="1.0" encoding="utf-8"?>
<Properties xmlns="http://schemas.openxmlformats.org/officeDocument/2006/extended-properties" xmlns:vt="http://schemas.openxmlformats.org/officeDocument/2006/docPropsVTypes">
  <Template/>
  <TotalTime>6514</TotalTime>
  <Words>1315</Words>
  <Application>Microsoft Office PowerPoint</Application>
  <PresentationFormat>On-screen Show (4:3)</PresentationFormat>
  <Paragraphs>195</Paragraphs>
  <Slides>27</Slides>
  <Notes>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Capsules</vt:lpstr>
      <vt:lpstr>Word Lesson 3 Helpful Word Features</vt:lpstr>
      <vt:lpstr>Objectives</vt:lpstr>
      <vt:lpstr>Objectives (continued)</vt:lpstr>
      <vt:lpstr>Vocabulary</vt:lpstr>
      <vt:lpstr>Using Automatic Features</vt:lpstr>
      <vt:lpstr>Understanding Automatic Features</vt:lpstr>
      <vt:lpstr>Using AutoCorrect</vt:lpstr>
      <vt:lpstr>Using AutoCorrect (continued)</vt:lpstr>
      <vt:lpstr>Using AutoCorrect (continued)</vt:lpstr>
      <vt:lpstr>Understanding Formatting</vt:lpstr>
      <vt:lpstr>Using AutoFormat As You Type</vt:lpstr>
      <vt:lpstr>Using AutoFormat As You Type (continued)</vt:lpstr>
      <vt:lpstr>Using Quick Parts</vt:lpstr>
      <vt:lpstr>Using Quick Parts (continued)</vt:lpstr>
      <vt:lpstr>Using AutoComplete</vt:lpstr>
      <vt:lpstr>Inserting the Date and Time</vt:lpstr>
      <vt:lpstr>Checking Spelling and Grammar as You Type</vt:lpstr>
      <vt:lpstr>Checking Spelling and Grammar as You Type (continued)</vt:lpstr>
      <vt:lpstr>Checking Spelling and Grammar as You Type (continued)</vt:lpstr>
      <vt:lpstr>Checking Spelling and Grammar as You Type (continued)</vt:lpstr>
      <vt:lpstr>Using the Spelling and Grammar Checker</vt:lpstr>
      <vt:lpstr>Using the Thesaurus</vt:lpstr>
      <vt:lpstr>Inserting Symbols</vt:lpstr>
      <vt:lpstr>Inserting Symbols (continued)</vt:lpstr>
      <vt:lpstr>Summary</vt:lpstr>
      <vt:lpstr>Summary (continued)</vt:lpstr>
      <vt:lpstr>Summary (continued)</vt:lpstr>
    </vt:vector>
  </TitlesOfParts>
  <Company>Course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Lesson 3 Helpful Word Features</dc:title>
  <dc:creator/>
  <cp:lastModifiedBy>Amanda Lyons</cp:lastModifiedBy>
  <cp:revision>202</cp:revision>
  <dcterms:created xsi:type="dcterms:W3CDTF">2001-06-11T01:47:29Z</dcterms:created>
  <dcterms:modified xsi:type="dcterms:W3CDTF">2010-08-02T19:27:32Z</dcterms:modified>
</cp:coreProperties>
</file>